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notesMasterIdLst>
    <p:notesMasterId r:id="rId39"/>
  </p:notesMasterIdLst>
  <p:handoutMasterIdLst>
    <p:handoutMasterId r:id="rId40"/>
  </p:handoutMasterIdLst>
  <p:sldIdLst>
    <p:sldId id="663" r:id="rId2"/>
    <p:sldId id="694" r:id="rId3"/>
    <p:sldId id="695" r:id="rId4"/>
    <p:sldId id="696" r:id="rId5"/>
    <p:sldId id="697" r:id="rId6"/>
    <p:sldId id="705" r:id="rId7"/>
    <p:sldId id="698" r:id="rId8"/>
    <p:sldId id="699" r:id="rId9"/>
    <p:sldId id="700" r:id="rId10"/>
    <p:sldId id="711" r:id="rId11"/>
    <p:sldId id="712" r:id="rId12"/>
    <p:sldId id="713" r:id="rId13"/>
    <p:sldId id="692" r:id="rId14"/>
    <p:sldId id="714" r:id="rId15"/>
    <p:sldId id="716" r:id="rId16"/>
    <p:sldId id="717" r:id="rId17"/>
    <p:sldId id="715" r:id="rId18"/>
    <p:sldId id="693" r:id="rId19"/>
    <p:sldId id="702" r:id="rId20"/>
    <p:sldId id="718" r:id="rId21"/>
    <p:sldId id="719" r:id="rId22"/>
    <p:sldId id="721" r:id="rId23"/>
    <p:sldId id="722" r:id="rId24"/>
    <p:sldId id="725" r:id="rId25"/>
    <p:sldId id="724" r:id="rId26"/>
    <p:sldId id="723" r:id="rId27"/>
    <p:sldId id="726" r:id="rId28"/>
    <p:sldId id="728" r:id="rId29"/>
    <p:sldId id="703" r:id="rId30"/>
    <p:sldId id="701" r:id="rId31"/>
    <p:sldId id="704" r:id="rId32"/>
    <p:sldId id="706" r:id="rId33"/>
    <p:sldId id="707" r:id="rId34"/>
    <p:sldId id="708" r:id="rId35"/>
    <p:sldId id="709" r:id="rId36"/>
    <p:sldId id="710" r:id="rId37"/>
    <p:sldId id="691" r:id="rId38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649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30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6959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614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2637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39131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195680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2217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9933"/>
    <a:srgbClr val="FFFF99"/>
    <a:srgbClr val="C5E9BD"/>
    <a:srgbClr val="CDF5B1"/>
    <a:srgbClr val="D8F39B"/>
    <a:srgbClr val="608DC4"/>
    <a:srgbClr val="81E4FF"/>
    <a:srgbClr val="A3BDD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56" autoAdjust="0"/>
    <p:restoredTop sz="97495" autoAdjust="0"/>
  </p:normalViewPr>
  <p:slideViewPr>
    <p:cSldViewPr>
      <p:cViewPr>
        <p:scale>
          <a:sx n="84" d="100"/>
          <a:sy n="84" d="100"/>
        </p:scale>
        <p:origin x="-414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3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52;&#1086;&#1080;%20&#1076;&#1086;&#1082;&#1091;&#1084;&#1077;&#1085;&#1090;&#1099;\&#1040;&#1074;&#1075;&#1091;&#1089;&#1090;&#1086;&#1074;&#1089;&#1082;&#1072;&#1103;%202017\&#1050;&#1085;&#1080;&#1075;&#1072;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52;&#1086;&#1080;%20&#1076;&#1086;&#1082;&#1091;&#1084;&#1077;&#1085;&#1090;&#1099;\&#1040;&#1074;&#1075;&#1091;&#1089;&#1090;&#1086;&#1074;&#1089;&#1082;&#1072;&#1103;%202017\&#1050;&#1085;&#1080;&#1075;&#1072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autoTitleDeleted val="1"/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Лист3!$B$1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spPr>
              <a:solidFill>
                <a:srgbClr val="FF6600"/>
              </a:solidFill>
            </c:spPr>
          </c:dPt>
          <c:dPt>
            <c:idx val="1"/>
            <c:spPr>
              <a:solidFill>
                <a:srgbClr val="00B050"/>
              </a:solidFill>
            </c:spPr>
          </c:dPt>
          <c:dPt>
            <c:idx val="3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2.5000000000000022E-2"/>
                  <c:y val="1.3888888888888931E-2"/>
                </c:manualLayout>
              </c:layout>
              <c:showVal val="1"/>
            </c:dLbl>
            <c:dLbl>
              <c:idx val="1"/>
              <c:layout>
                <c:manualLayout>
                  <c:x val="2.7777777777777908E-2"/>
                  <c:y val="-1.3888888888888931E-2"/>
                </c:manualLayout>
              </c:layout>
              <c:showVal val="1"/>
            </c:dLbl>
            <c:dLbl>
              <c:idx val="2"/>
              <c:layout>
                <c:manualLayout>
                  <c:x val="1.9444444444444445E-2"/>
                  <c:y val="4.6296296296295947E-3"/>
                </c:manualLayout>
              </c:layout>
              <c:showVal val="1"/>
            </c:dLbl>
            <c:dLbl>
              <c:idx val="3"/>
              <c:layout>
                <c:manualLayout>
                  <c:x val="1.1111111111111138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Лист3!$A$2:$A$5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2016</c:v>
                </c:pt>
                <c:pt idx="2">
                  <c:v>2015</c:v>
                </c:pt>
                <c:pt idx="3">
                  <c:v>2014</c:v>
                </c:pt>
              </c:numCache>
            </c:numRef>
          </c:cat>
          <c:val>
            <c:numRef>
              <c:f>Лист3!$B$2:$B$5</c:f>
              <c:numCache>
                <c:formatCode>0.0</c:formatCode>
                <c:ptCount val="4"/>
                <c:pt idx="0">
                  <c:v>37.4</c:v>
                </c:pt>
                <c:pt idx="1">
                  <c:v>37</c:v>
                </c:pt>
                <c:pt idx="2">
                  <c:v>41</c:v>
                </c:pt>
                <c:pt idx="3">
                  <c:v>43.3</c:v>
                </c:pt>
              </c:numCache>
            </c:numRef>
          </c:val>
        </c:ser>
        <c:dLbls>
          <c:showVal val="1"/>
        </c:dLbls>
        <c:shape val="cylinder"/>
        <c:axId val="66632320"/>
        <c:axId val="66773376"/>
        <c:axId val="0"/>
      </c:bar3DChart>
      <c:catAx>
        <c:axId val="66632320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400" b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6773376"/>
        <c:crosses val="autoZero"/>
        <c:auto val="1"/>
        <c:lblAlgn val="ctr"/>
        <c:lblOffset val="100"/>
      </c:catAx>
      <c:valAx>
        <c:axId val="66773376"/>
        <c:scaling>
          <c:orientation val="minMax"/>
        </c:scaling>
        <c:delete val="1"/>
        <c:axPos val="b"/>
        <c:numFmt formatCode="0.0" sourceLinked="1"/>
        <c:tickLblPos val="nextTo"/>
        <c:crossAx val="6663232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Лист3!$B$14</c:f>
              <c:strCache>
                <c:ptCount val="1"/>
                <c:pt idx="0">
                  <c:v>2015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Лист3!$A$15:$A$21</c:f>
              <c:strCache>
                <c:ptCount val="7"/>
                <c:pt idx="0">
                  <c:v>А</c:v>
                </c:pt>
                <c:pt idx="1">
                  <c:v>В</c:v>
                </c:pt>
                <c:pt idx="2">
                  <c:v>К</c:v>
                </c:pt>
                <c:pt idx="3">
                  <c:v>М</c:v>
                </c:pt>
                <c:pt idx="4">
                  <c:v>НС</c:v>
                </c:pt>
                <c:pt idx="5">
                  <c:v>П</c:v>
                </c:pt>
                <c:pt idx="6">
                  <c:v>С</c:v>
                </c:pt>
              </c:strCache>
            </c:strRef>
          </c:cat>
          <c:val>
            <c:numRef>
              <c:f>Лист3!$B$15:$B$21</c:f>
              <c:numCache>
                <c:formatCode>General</c:formatCode>
                <c:ptCount val="7"/>
                <c:pt idx="0">
                  <c:v>1</c:v>
                </c:pt>
                <c:pt idx="1">
                  <c:v>16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9</c:v>
                </c:pt>
                <c:pt idx="6">
                  <c:v>8</c:v>
                </c:pt>
              </c:numCache>
            </c:numRef>
          </c:val>
        </c:ser>
        <c:ser>
          <c:idx val="1"/>
          <c:order val="1"/>
          <c:tx>
            <c:strRef>
              <c:f>Лист3!$C$14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Lbls>
            <c:dLbl>
              <c:idx val="2"/>
              <c:layout>
                <c:manualLayout>
                  <c:x val="4.8318451678884995E-3"/>
                  <c:y val="3.9193176066856811E-3"/>
                </c:manualLayout>
              </c:layout>
              <c:showVal val="1"/>
            </c:dLbl>
            <c:dLbl>
              <c:idx val="6"/>
              <c:layout>
                <c:manualLayout>
                  <c:x val="9.6640708110057993E-3"/>
                  <c:y val="-4.1992688643060824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Лист3!$A$15:$A$21</c:f>
              <c:strCache>
                <c:ptCount val="7"/>
                <c:pt idx="0">
                  <c:v>А</c:v>
                </c:pt>
                <c:pt idx="1">
                  <c:v>В</c:v>
                </c:pt>
                <c:pt idx="2">
                  <c:v>К</c:v>
                </c:pt>
                <c:pt idx="3">
                  <c:v>М</c:v>
                </c:pt>
                <c:pt idx="4">
                  <c:v>НС</c:v>
                </c:pt>
                <c:pt idx="5">
                  <c:v>П</c:v>
                </c:pt>
                <c:pt idx="6">
                  <c:v>С</c:v>
                </c:pt>
              </c:strCache>
            </c:strRef>
          </c:cat>
          <c:val>
            <c:numRef>
              <c:f>Лист3!$C$15:$C$21</c:f>
              <c:numCache>
                <c:formatCode>General</c:formatCode>
                <c:ptCount val="7"/>
                <c:pt idx="0">
                  <c:v>1</c:v>
                </c:pt>
                <c:pt idx="1">
                  <c:v>21</c:v>
                </c:pt>
                <c:pt idx="2">
                  <c:v>0</c:v>
                </c:pt>
                <c:pt idx="3">
                  <c:v>6</c:v>
                </c:pt>
                <c:pt idx="4">
                  <c:v>6</c:v>
                </c:pt>
                <c:pt idx="5">
                  <c:v>12</c:v>
                </c:pt>
                <c:pt idx="6">
                  <c:v>4</c:v>
                </c:pt>
              </c:numCache>
            </c:numRef>
          </c:val>
        </c:ser>
        <c:ser>
          <c:idx val="2"/>
          <c:order val="2"/>
          <c:tx>
            <c:strRef>
              <c:f>Лист3!$D$14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6600"/>
            </a:solidFill>
          </c:spPr>
          <c:dLbls>
            <c:dLbl>
              <c:idx val="1"/>
              <c:layout>
                <c:manualLayout>
                  <c:x val="1.4496106216508681E-2"/>
                  <c:y val="-1.2597806592918285E-2"/>
                </c:manualLayout>
              </c:layout>
              <c:showVal val="1"/>
            </c:dLbl>
            <c:dLbl>
              <c:idx val="2"/>
              <c:layout>
                <c:manualLayout>
                  <c:x val="9.6640708110057368E-3"/>
                  <c:y val="-8.3985377286121005E-3"/>
                </c:manualLayout>
              </c:layout>
              <c:showVal val="1"/>
            </c:dLbl>
            <c:dLbl>
              <c:idx val="4"/>
              <c:layout>
                <c:manualLayout>
                  <c:x val="1.2080088513757253E-2"/>
                  <c:y val="0"/>
                </c:manualLayout>
              </c:layout>
              <c:showVal val="1"/>
            </c:dLbl>
            <c:dLbl>
              <c:idx val="5"/>
              <c:layout>
                <c:manualLayout>
                  <c:x val="7.2480531082543577E-3"/>
                  <c:y val="0"/>
                </c:manualLayout>
              </c:layout>
              <c:showVal val="1"/>
            </c:dLbl>
            <c:dLbl>
              <c:idx val="6"/>
              <c:layout>
                <c:manualLayout>
                  <c:x val="9.6640708110057993E-3"/>
                  <c:y val="-4.1992688643060824E-3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Лист3!$A$15:$A$21</c:f>
              <c:strCache>
                <c:ptCount val="7"/>
                <c:pt idx="0">
                  <c:v>А</c:v>
                </c:pt>
                <c:pt idx="1">
                  <c:v>В</c:v>
                </c:pt>
                <c:pt idx="2">
                  <c:v>К</c:v>
                </c:pt>
                <c:pt idx="3">
                  <c:v>М</c:v>
                </c:pt>
                <c:pt idx="4">
                  <c:v>НС</c:v>
                </c:pt>
                <c:pt idx="5">
                  <c:v>П</c:v>
                </c:pt>
                <c:pt idx="6">
                  <c:v>С</c:v>
                </c:pt>
              </c:strCache>
            </c:strRef>
          </c:cat>
          <c:val>
            <c:numRef>
              <c:f>Лист3!$D$15:$D$21</c:f>
              <c:numCache>
                <c:formatCode>General</c:formatCode>
                <c:ptCount val="7"/>
                <c:pt idx="0">
                  <c:v>1</c:v>
                </c:pt>
                <c:pt idx="1">
                  <c:v>11</c:v>
                </c:pt>
                <c:pt idx="2">
                  <c:v>2</c:v>
                </c:pt>
                <c:pt idx="3">
                  <c:v>7</c:v>
                </c:pt>
                <c:pt idx="4">
                  <c:v>6</c:v>
                </c:pt>
                <c:pt idx="5">
                  <c:v>15</c:v>
                </c:pt>
                <c:pt idx="6">
                  <c:v>4</c:v>
                </c:pt>
              </c:numCache>
            </c:numRef>
          </c:val>
        </c:ser>
        <c:dLbls>
          <c:showVal val="1"/>
        </c:dLbls>
        <c:shape val="box"/>
        <c:axId val="66809216"/>
        <c:axId val="67187840"/>
        <c:axId val="0"/>
      </c:bar3DChart>
      <c:catAx>
        <c:axId val="6680921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7187840"/>
        <c:crosses val="autoZero"/>
        <c:auto val="1"/>
        <c:lblAlgn val="ctr"/>
        <c:lblOffset val="100"/>
      </c:catAx>
      <c:valAx>
        <c:axId val="67187840"/>
        <c:scaling>
          <c:orientation val="minMax"/>
        </c:scaling>
        <c:delete val="1"/>
        <c:axPos val="l"/>
        <c:numFmt formatCode="General" sourceLinked="1"/>
        <c:tickLblPos val="nextTo"/>
        <c:crossAx val="66809216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400" b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9FA4F59-7987-43C3-9CCE-07F98B523867}" type="datetimeFigureOut">
              <a:rPr lang="ru-RU"/>
              <a:pPr>
                <a:defRPr/>
              </a:pPr>
              <a:t>05.09.2017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1B988EA-F05A-4955-8BC0-EBA5FD56D3C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64149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FA94B49-77A2-483C-A218-6A551067CE3F}" type="datetimeFigureOut">
              <a:rPr lang="ru-RU"/>
              <a:pPr>
                <a:defRPr/>
              </a:pPr>
              <a:t>05.09.2017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3763" y="746125"/>
            <a:ext cx="4973637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D76C0B4-7F88-4CAF-AEEA-34F6A996A78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17074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4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07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95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614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2637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9131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5680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2217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304800" y="381000"/>
            <a:ext cx="8534400" cy="5943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81000" y="457200"/>
            <a:ext cx="8382000" cy="5791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447800" y="2514600"/>
            <a:ext cx="6934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-2667000" y="1981200"/>
            <a:ext cx="3657600" cy="3657600"/>
          </a:xfrm>
          <a:custGeom>
            <a:avLst/>
            <a:gdLst>
              <a:gd name="G0" fmla="+- 14556 0 0"/>
              <a:gd name="G1" fmla="+- -31111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6556" y="3502"/>
              </a:cxn>
              <a:cxn ang="0">
                <a:pos x="64000" y="32000"/>
              </a:cxn>
              <a:cxn ang="0">
                <a:pos x="46556" y="60497"/>
              </a:cxn>
              <a:cxn ang="0">
                <a:pos x="46556" y="60497"/>
              </a:cxn>
              <a:cxn ang="0">
                <a:pos x="46555" y="60497"/>
              </a:cxn>
              <a:cxn ang="0">
                <a:pos x="46556" y="60498"/>
              </a:cxn>
              <a:cxn ang="0">
                <a:pos x="46556" y="3502"/>
              </a:cxn>
              <a:cxn ang="0">
                <a:pos x="46555" y="3502"/>
              </a:cxn>
              <a:cxn ang="0">
                <a:pos x="46556" y="3502"/>
              </a:cxn>
            </a:cxnLst>
            <a:rect l="T13" t="T15" r="T17" b="T19"/>
            <a:pathLst>
              <a:path w="64000" h="64000">
                <a:moveTo>
                  <a:pt x="46556" y="3502"/>
                </a:moveTo>
                <a:cubicBezTo>
                  <a:pt x="57262" y="8970"/>
                  <a:pt x="64000" y="19978"/>
                  <a:pt x="64000" y="32000"/>
                </a:cubicBezTo>
                <a:cubicBezTo>
                  <a:pt x="64000" y="44021"/>
                  <a:pt x="57262" y="55029"/>
                  <a:pt x="46556" y="60497"/>
                </a:cubicBezTo>
                <a:cubicBezTo>
                  <a:pt x="46556" y="60497"/>
                  <a:pt x="46556" y="60497"/>
                  <a:pt x="46555" y="60497"/>
                </a:cubicBezTo>
                <a:lnTo>
                  <a:pt x="46556" y="60498"/>
                </a:lnTo>
                <a:lnTo>
                  <a:pt x="46556" y="3502"/>
                </a:lnTo>
                <a:lnTo>
                  <a:pt x="46555" y="3502"/>
                </a:lnTo>
                <a:cubicBezTo>
                  <a:pt x="46556" y="3502"/>
                  <a:pt x="46556" y="3502"/>
                  <a:pt x="46556" y="350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-3352800" y="53340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304800" y="381000"/>
            <a:ext cx="8534400" cy="5943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381000" y="457200"/>
            <a:ext cx="8382000" cy="5791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1447800" y="2514600"/>
            <a:ext cx="6934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AutoShape 15"/>
          <p:cNvSpPr>
            <a:spLocks noChangeArrowheads="1"/>
          </p:cNvSpPr>
          <p:nvPr/>
        </p:nvSpPr>
        <p:spPr bwMode="auto">
          <a:xfrm>
            <a:off x="-2667000" y="1981200"/>
            <a:ext cx="3657600" cy="3657600"/>
          </a:xfrm>
          <a:custGeom>
            <a:avLst/>
            <a:gdLst>
              <a:gd name="G0" fmla="+- 14556 0 0"/>
              <a:gd name="G1" fmla="+- -31111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6556" y="3502"/>
              </a:cxn>
              <a:cxn ang="0">
                <a:pos x="64000" y="32000"/>
              </a:cxn>
              <a:cxn ang="0">
                <a:pos x="46556" y="60497"/>
              </a:cxn>
              <a:cxn ang="0">
                <a:pos x="46556" y="60497"/>
              </a:cxn>
              <a:cxn ang="0">
                <a:pos x="46555" y="60497"/>
              </a:cxn>
              <a:cxn ang="0">
                <a:pos x="46556" y="60498"/>
              </a:cxn>
              <a:cxn ang="0">
                <a:pos x="46556" y="3502"/>
              </a:cxn>
              <a:cxn ang="0">
                <a:pos x="46555" y="3502"/>
              </a:cxn>
              <a:cxn ang="0">
                <a:pos x="46556" y="3502"/>
              </a:cxn>
            </a:cxnLst>
            <a:rect l="T13" t="T15" r="T17" b="T19"/>
            <a:pathLst>
              <a:path w="64000" h="64000">
                <a:moveTo>
                  <a:pt x="46556" y="3502"/>
                </a:moveTo>
                <a:cubicBezTo>
                  <a:pt x="57262" y="8970"/>
                  <a:pt x="64000" y="19978"/>
                  <a:pt x="64000" y="32000"/>
                </a:cubicBezTo>
                <a:cubicBezTo>
                  <a:pt x="64000" y="44021"/>
                  <a:pt x="57262" y="55029"/>
                  <a:pt x="46556" y="60497"/>
                </a:cubicBezTo>
                <a:cubicBezTo>
                  <a:pt x="46556" y="60497"/>
                  <a:pt x="46556" y="60497"/>
                  <a:pt x="46555" y="60497"/>
                </a:cubicBezTo>
                <a:lnTo>
                  <a:pt x="46556" y="60498"/>
                </a:lnTo>
                <a:lnTo>
                  <a:pt x="46556" y="3502"/>
                </a:lnTo>
                <a:lnTo>
                  <a:pt x="46555" y="3502"/>
                </a:lnTo>
                <a:cubicBezTo>
                  <a:pt x="46556" y="3502"/>
                  <a:pt x="46556" y="3502"/>
                  <a:pt x="46556" y="350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13" name="AutoShape 16"/>
          <p:cNvSpPr>
            <a:spLocks noChangeArrowheads="1"/>
          </p:cNvSpPr>
          <p:nvPr/>
        </p:nvSpPr>
        <p:spPr bwMode="auto">
          <a:xfrm>
            <a:off x="-3352800" y="53340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89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443038" y="985841"/>
            <a:ext cx="7015162" cy="14446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89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048000"/>
            <a:ext cx="7015162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B930F08-A11D-44CA-B117-4C41AC8CA7F0}" type="datetime1">
              <a:rPr lang="fr-FR">
                <a:solidFill>
                  <a:prstClr val="black"/>
                </a:solidFill>
              </a:rPr>
              <a:pPr>
                <a:defRPr/>
              </a:pPr>
              <a:t>05/09/2017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1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1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38DE17-B53E-4355-9633-9281DD4D1C4A}" type="slidenum">
              <a:rPr lang="fr-CA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8230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D7DFF-878B-426C-848D-4B1A58C5AD18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05/09/2017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9734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6"/>
            <a:ext cx="1827212" cy="5640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6"/>
            <a:ext cx="5334000" cy="5640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0FF41-83BC-4735-84C3-6D15F900DCF5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05/09/2017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983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DA347-967D-46C9-97BB-4648186CC6F9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05/09/2017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7927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F3441-56EC-43A5-84F4-63C98539548B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05/09/2017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5062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9A221-CB3D-4F91-A5E1-5E71014082EC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05/09/2017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074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B18E7-B979-4077-82CD-49EFA0A492D7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05/09/2017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0357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3079F-8931-47ED-B4F9-A6EA2AFFE487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05/09/2017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9801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B4AA3-62BD-4508-B9BD-1C5548C5A8B5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05/09/2017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4714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D5C3D-1F85-4181-AEC4-879AD8704499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05/09/2017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4492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F40B0-878F-4A89-8C4A-318DFC94259B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05/09/2017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1914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76200" y="152400"/>
            <a:ext cx="8991600" cy="6629400"/>
            <a:chOff x="48" y="96"/>
            <a:chExt cx="5664" cy="4176"/>
          </a:xfrm>
        </p:grpSpPr>
        <p:sp>
          <p:nvSpPr>
            <p:cNvPr id="388099" name="AutoShape 3"/>
            <p:cNvSpPr>
              <a:spLocks noChangeArrowheads="1"/>
            </p:cNvSpPr>
            <p:nvPr/>
          </p:nvSpPr>
          <p:spPr bwMode="auto">
            <a:xfrm>
              <a:off x="48" y="96"/>
              <a:ext cx="5664" cy="417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8100" name="AutoShape 4"/>
            <p:cNvSpPr>
              <a:spLocks noChangeArrowheads="1"/>
            </p:cNvSpPr>
            <p:nvPr/>
          </p:nvSpPr>
          <p:spPr bwMode="auto">
            <a:xfrm>
              <a:off x="96" y="144"/>
              <a:ext cx="5568" cy="40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388101" name="Line 5"/>
          <p:cNvSpPr>
            <a:spLocks noChangeShapeType="1"/>
          </p:cNvSpPr>
          <p:nvPr/>
        </p:nvSpPr>
        <p:spPr bwMode="auto">
          <a:xfrm>
            <a:off x="1371600" y="1524000"/>
            <a:ext cx="7315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88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8EFF6A8C-0E10-4FD0-A120-1027A3C5F02F}" type="datetime1">
              <a:rPr lang="fr-FR">
                <a:solidFill>
                  <a:prstClr val="black"/>
                </a:solidFill>
              </a:rPr>
              <a:pPr>
                <a:defRPr/>
              </a:pPr>
              <a:t>05/09/2017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388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388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AA38DE17-B53E-4355-9633-9281DD4D1C4A}" type="slidenum">
              <a:rPr lang="fr-CA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388107" name="AutoShape 11"/>
          <p:cNvSpPr>
            <a:spLocks noChangeArrowheads="1"/>
          </p:cNvSpPr>
          <p:nvPr/>
        </p:nvSpPr>
        <p:spPr bwMode="auto">
          <a:xfrm>
            <a:off x="-2819400" y="1447800"/>
            <a:ext cx="3657600" cy="3657600"/>
          </a:xfrm>
          <a:custGeom>
            <a:avLst/>
            <a:gdLst>
              <a:gd name="G0" fmla="+- 17444 0 0"/>
              <a:gd name="G1" fmla="+- -28889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9444" y="5172"/>
              </a:cxn>
              <a:cxn ang="0">
                <a:pos x="64000" y="32000"/>
              </a:cxn>
              <a:cxn ang="0">
                <a:pos x="49444" y="58827"/>
              </a:cxn>
              <a:cxn ang="0">
                <a:pos x="49444" y="58827"/>
              </a:cxn>
              <a:cxn ang="0">
                <a:pos x="49443" y="58827"/>
              </a:cxn>
              <a:cxn ang="0">
                <a:pos x="49444" y="58828"/>
              </a:cxn>
              <a:cxn ang="0">
                <a:pos x="49444" y="5172"/>
              </a:cxn>
              <a:cxn ang="0">
                <a:pos x="49443" y="5172"/>
              </a:cxn>
              <a:cxn ang="0">
                <a:pos x="49444" y="5172"/>
              </a:cxn>
            </a:cxnLst>
            <a:rect l="T13" t="T15" r="T17" b="T19"/>
            <a:pathLst>
              <a:path w="64000" h="64000">
                <a:moveTo>
                  <a:pt x="49444" y="5172"/>
                </a:moveTo>
                <a:cubicBezTo>
                  <a:pt x="58522" y="11076"/>
                  <a:pt x="64000" y="21170"/>
                  <a:pt x="64000" y="32000"/>
                </a:cubicBezTo>
                <a:cubicBezTo>
                  <a:pt x="64000" y="42829"/>
                  <a:pt x="58522" y="52923"/>
                  <a:pt x="49444" y="58827"/>
                </a:cubicBezTo>
                <a:cubicBezTo>
                  <a:pt x="49444" y="58827"/>
                  <a:pt x="49443" y="58827"/>
                  <a:pt x="49443" y="58827"/>
                </a:cubicBezTo>
                <a:lnTo>
                  <a:pt x="49444" y="58828"/>
                </a:lnTo>
                <a:lnTo>
                  <a:pt x="49444" y="5172"/>
                </a:lnTo>
                <a:lnTo>
                  <a:pt x="49443" y="5172"/>
                </a:lnTo>
                <a:cubicBezTo>
                  <a:pt x="49443" y="5172"/>
                  <a:pt x="49444" y="5172"/>
                  <a:pt x="49444" y="517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388108" name="AutoShape 12"/>
          <p:cNvSpPr>
            <a:spLocks noChangeArrowheads="1"/>
          </p:cNvSpPr>
          <p:nvPr/>
        </p:nvSpPr>
        <p:spPr bwMode="auto">
          <a:xfrm>
            <a:off x="-3352800" y="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grpSp>
        <p:nvGrpSpPr>
          <p:cNvPr id="1035" name="Group 13"/>
          <p:cNvGrpSpPr>
            <a:grpSpLocks/>
          </p:cNvGrpSpPr>
          <p:nvPr/>
        </p:nvGrpSpPr>
        <p:grpSpPr bwMode="auto">
          <a:xfrm>
            <a:off x="76200" y="152400"/>
            <a:ext cx="8991600" cy="6629400"/>
            <a:chOff x="48" y="96"/>
            <a:chExt cx="5664" cy="4176"/>
          </a:xfrm>
        </p:grpSpPr>
        <p:sp>
          <p:nvSpPr>
            <p:cNvPr id="388110" name="AutoShape 14"/>
            <p:cNvSpPr>
              <a:spLocks noChangeArrowheads="1"/>
            </p:cNvSpPr>
            <p:nvPr/>
          </p:nvSpPr>
          <p:spPr bwMode="auto">
            <a:xfrm>
              <a:off x="48" y="96"/>
              <a:ext cx="5664" cy="417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8111" name="AutoShape 15"/>
            <p:cNvSpPr>
              <a:spLocks noChangeArrowheads="1"/>
            </p:cNvSpPr>
            <p:nvPr/>
          </p:nvSpPr>
          <p:spPr bwMode="auto">
            <a:xfrm>
              <a:off x="96" y="144"/>
              <a:ext cx="5568" cy="40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388112" name="Line 16"/>
          <p:cNvSpPr>
            <a:spLocks noChangeShapeType="1"/>
          </p:cNvSpPr>
          <p:nvPr/>
        </p:nvSpPr>
        <p:spPr bwMode="auto">
          <a:xfrm>
            <a:off x="1371600" y="1524000"/>
            <a:ext cx="7315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88113" name="AutoShape 17"/>
          <p:cNvSpPr>
            <a:spLocks noChangeArrowheads="1"/>
          </p:cNvSpPr>
          <p:nvPr/>
        </p:nvSpPr>
        <p:spPr bwMode="auto">
          <a:xfrm>
            <a:off x="-2819400" y="1447800"/>
            <a:ext cx="3657600" cy="3657600"/>
          </a:xfrm>
          <a:custGeom>
            <a:avLst/>
            <a:gdLst>
              <a:gd name="G0" fmla="+- 17444 0 0"/>
              <a:gd name="G1" fmla="+- -28889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9444" y="5172"/>
              </a:cxn>
              <a:cxn ang="0">
                <a:pos x="64000" y="32000"/>
              </a:cxn>
              <a:cxn ang="0">
                <a:pos x="49444" y="58827"/>
              </a:cxn>
              <a:cxn ang="0">
                <a:pos x="49444" y="58827"/>
              </a:cxn>
              <a:cxn ang="0">
                <a:pos x="49443" y="58827"/>
              </a:cxn>
              <a:cxn ang="0">
                <a:pos x="49444" y="58828"/>
              </a:cxn>
              <a:cxn ang="0">
                <a:pos x="49444" y="5172"/>
              </a:cxn>
              <a:cxn ang="0">
                <a:pos x="49443" y="5172"/>
              </a:cxn>
              <a:cxn ang="0">
                <a:pos x="49444" y="5172"/>
              </a:cxn>
            </a:cxnLst>
            <a:rect l="T13" t="T15" r="T17" b="T19"/>
            <a:pathLst>
              <a:path w="64000" h="64000">
                <a:moveTo>
                  <a:pt x="49444" y="5172"/>
                </a:moveTo>
                <a:cubicBezTo>
                  <a:pt x="58522" y="11076"/>
                  <a:pt x="64000" y="21170"/>
                  <a:pt x="64000" y="32000"/>
                </a:cubicBezTo>
                <a:cubicBezTo>
                  <a:pt x="64000" y="42829"/>
                  <a:pt x="58522" y="52923"/>
                  <a:pt x="49444" y="58827"/>
                </a:cubicBezTo>
                <a:cubicBezTo>
                  <a:pt x="49444" y="58827"/>
                  <a:pt x="49443" y="58827"/>
                  <a:pt x="49443" y="58827"/>
                </a:cubicBezTo>
                <a:lnTo>
                  <a:pt x="49444" y="58828"/>
                </a:lnTo>
                <a:lnTo>
                  <a:pt x="49444" y="5172"/>
                </a:lnTo>
                <a:lnTo>
                  <a:pt x="49443" y="5172"/>
                </a:lnTo>
                <a:cubicBezTo>
                  <a:pt x="49443" y="5172"/>
                  <a:pt x="49444" y="5172"/>
                  <a:pt x="49444" y="517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388114" name="AutoShape 18"/>
          <p:cNvSpPr>
            <a:spLocks noChangeArrowheads="1"/>
          </p:cNvSpPr>
          <p:nvPr/>
        </p:nvSpPr>
        <p:spPr bwMode="auto">
          <a:xfrm>
            <a:off x="-3352800" y="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691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9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rgbClr val="777777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l"/>
        <a:defRPr sz="2200">
          <a:solidFill>
            <a:srgbClr val="777777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489775" y="1138469"/>
            <a:ext cx="8493599" cy="38404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endParaRPr lang="fr-CA" sz="3600" b="1" dirty="0">
              <a:solidFill>
                <a:srgbClr val="073E87">
                  <a:lumMod val="75000"/>
                </a:srgb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1406298" y="5061181"/>
            <a:ext cx="6400800" cy="144016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40000"/>
              </a:lnSpc>
              <a:spcBef>
                <a:spcPct val="0"/>
              </a:spcBef>
              <a:buFont typeface="Arial" pitchFamily="34" charset="0"/>
              <a:buNone/>
            </a:pPr>
            <a:endParaRPr lang="ru-RU" sz="1600" i="1" dirty="0">
              <a:solidFill>
                <a:srgbClr val="073E87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1357298"/>
            <a:ext cx="7500990" cy="135113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kern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Анализ результатов итоговой аттестации учащихся в формате ЕГЭ и ОГЭ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kern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Борисова С.А., методист по учебным дисциплинам ИМО Управления образования г.Казани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464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1473" y="571477"/>
          <a:ext cx="8286803" cy="5786485"/>
        </p:xfrm>
        <a:graphic>
          <a:graphicData uri="http://schemas.openxmlformats.org/drawingml/2006/table">
            <a:tbl>
              <a:tblPr/>
              <a:tblGrid>
                <a:gridCol w="619129"/>
                <a:gridCol w="547691"/>
                <a:gridCol w="547691"/>
                <a:gridCol w="547691"/>
                <a:gridCol w="547691"/>
                <a:gridCol w="547691"/>
                <a:gridCol w="547691"/>
                <a:gridCol w="547691"/>
                <a:gridCol w="547691"/>
                <a:gridCol w="547691"/>
                <a:gridCol w="547691"/>
                <a:gridCol w="547691"/>
                <a:gridCol w="547691"/>
                <a:gridCol w="547691"/>
                <a:gridCol w="547691"/>
              </a:tblGrid>
              <a:tr h="460341">
                <a:tc gridSpan="15">
                  <a:txBody>
                    <a:bodyPr/>
                    <a:lstStyle/>
                    <a:p>
                      <a:pPr algn="ctr" fontAlgn="b"/>
                      <a:r>
                        <a:rPr lang="ru-RU" sz="2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j-ea"/>
                          <a:cs typeface="+mj-cs"/>
                        </a:rPr>
                        <a:t>ОГЭ- 2017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0341">
                <a:tc gridSpan="15">
                  <a:txBody>
                    <a:bodyPr/>
                    <a:lstStyle/>
                    <a:p>
                      <a:pPr algn="ctr" fontAlgn="b"/>
                      <a:r>
                        <a:rPr lang="ru-RU" sz="2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j-ea"/>
                          <a:cs typeface="+mj-cs"/>
                        </a:rPr>
                        <a:t>РУССКИЙ ЯЗЫК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30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район /предмет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Кол-во выпускников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Кол-во участников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участия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"5"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"4"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"3"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"2"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общее количество баллов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Средний балл 2017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средняя оценка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Усп-ть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Кач-во, 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Средняя оценка 2016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3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А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97,0%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2,08%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27859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30,4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4,11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97,92%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79,45%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4,20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3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99,2%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0,08%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37372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31,6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4,40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99,92%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88,06%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4,50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3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773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96,5%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0,52%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23890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30,9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4,08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99,48%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74,00%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4,12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3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1155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98,3%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37943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4,34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99,91%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84,16%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4,29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3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Н-С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1619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1578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97,5%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0,32%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49690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31,5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4,22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99,68%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82,64%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4,30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3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1878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1839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97,9%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59630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4,25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99,89%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80,59%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4,30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3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2193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2152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98,1%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69 684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4,22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99,95%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79,51%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4,20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3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Казань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9799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9593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97,9%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4111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3697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1752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0,34%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306068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31,9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4,24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99,66%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81,39%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4,30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1472" y="642917"/>
          <a:ext cx="8143933" cy="6000789"/>
        </p:xfrm>
        <a:graphic>
          <a:graphicData uri="http://schemas.openxmlformats.org/drawingml/2006/table">
            <a:tbl>
              <a:tblPr/>
              <a:tblGrid>
                <a:gridCol w="610799"/>
                <a:gridCol w="538081"/>
                <a:gridCol w="538081"/>
                <a:gridCol w="538081"/>
                <a:gridCol w="538081"/>
                <a:gridCol w="538081"/>
                <a:gridCol w="538081"/>
                <a:gridCol w="538081"/>
                <a:gridCol w="538081"/>
                <a:gridCol w="538081"/>
                <a:gridCol w="538081"/>
                <a:gridCol w="538081"/>
                <a:gridCol w="538081"/>
                <a:gridCol w="538081"/>
                <a:gridCol w="538081"/>
              </a:tblGrid>
              <a:tr h="476996">
                <a:tc gridSpan="15">
                  <a:txBody>
                    <a:bodyPr/>
                    <a:lstStyle/>
                    <a:p>
                      <a:pPr algn="ctr" fontAlgn="b"/>
                      <a:r>
                        <a:rPr lang="ru-RU" sz="2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j-ea"/>
                          <a:cs typeface="+mj-cs"/>
                        </a:rPr>
                        <a:t>ОГЭ- 2017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1945">
                <a:tc gridSpan="15">
                  <a:txBody>
                    <a:bodyPr/>
                    <a:lstStyle/>
                    <a:p>
                      <a:pPr algn="ctr" fontAlgn="b"/>
                      <a:r>
                        <a:rPr lang="ru-RU" sz="2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j-ea"/>
                          <a:cs typeface="+mj-cs"/>
                        </a:rPr>
                        <a:t>ФИЗИКА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58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район /предмет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Кол-во выпускников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Кол-во участников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участия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"5"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"4"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"3"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"2"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общее количество баллов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Средний балл 2017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средняя оценка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Усп-ть, 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Кач-во, 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Средняя оценка 2016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9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А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19,2%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2,21%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3802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21,0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3,61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97,79%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54,14%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9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8344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4,19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82,26%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9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11,7%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1903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3,64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54,26%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9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18,8%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5607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4,02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81,00%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9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Н-С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1619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18,3%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6766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3,80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61,82%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9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1878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0,34%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7087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24,4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3,96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99,66%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77,32%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9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2193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7776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24,4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3,95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78,37%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9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Казань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9799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1712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41285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24,1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3,93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99,71%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72,49%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14348" y="1071546"/>
          <a:ext cx="8001056" cy="5485204"/>
        </p:xfrm>
        <a:graphic>
          <a:graphicData uri="http://schemas.openxmlformats.org/drawingml/2006/table">
            <a:tbl>
              <a:tblPr/>
              <a:tblGrid>
                <a:gridCol w="464898"/>
                <a:gridCol w="538297"/>
                <a:gridCol w="538297"/>
                <a:gridCol w="538297"/>
                <a:gridCol w="538297"/>
                <a:gridCol w="538297"/>
                <a:gridCol w="538297"/>
                <a:gridCol w="538297"/>
                <a:gridCol w="538297"/>
                <a:gridCol w="538297"/>
                <a:gridCol w="538297"/>
                <a:gridCol w="538297"/>
                <a:gridCol w="538297"/>
                <a:gridCol w="538297"/>
                <a:gridCol w="538297"/>
              </a:tblGrid>
              <a:tr h="578029">
                <a:tc gridSpan="15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lt"/>
                          <a:ea typeface="+mj-ea"/>
                          <a:cs typeface="+mj-cs"/>
                        </a:rPr>
                        <a:t>ОГЭ-ИСТОРИЯ</a:t>
                      </a:r>
                    </a:p>
                    <a:p>
                      <a:pPr algn="ctr" fontAlgn="b"/>
                      <a:endParaRPr lang="ru-RU" sz="16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913">
                <a:tc gridSpan="15">
                  <a:txBody>
                    <a:bodyPr/>
                    <a:lstStyle/>
                    <a:p>
                      <a:pPr algn="ctr" fontAlgn="b"/>
                      <a:endParaRPr lang="ru-RU" sz="16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45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район /предмет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Кол-во выпускников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Кол-во участников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участия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"5"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"4"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"3"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"2"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общее количество баллов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Средний балл 2017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средняя оценка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Усп-ть, 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Кач-во, 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Средняя оценка 2016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8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А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790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26,3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3,87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63,33%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8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2,3%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3,67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59,26%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8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2,56%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24,8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3,72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97,44%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66,67%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8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3,72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56,52%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8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Н-С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1619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6,25%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3,69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93,75%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56,25%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8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1878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2,3%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2,27%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1215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27,6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3,86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97,73%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77,27%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8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2193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2,3%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1482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29,6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4,12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8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Казань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9799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2,7%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7164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3,82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98,51%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67,91%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ОГЭ Биология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09" y="1643050"/>
          <a:ext cx="8215371" cy="4929221"/>
        </p:xfrm>
        <a:graphic>
          <a:graphicData uri="http://schemas.openxmlformats.org/drawingml/2006/table">
            <a:tbl>
              <a:tblPr/>
              <a:tblGrid>
                <a:gridCol w="614365"/>
                <a:gridCol w="542929"/>
                <a:gridCol w="542929"/>
                <a:gridCol w="542929"/>
                <a:gridCol w="542929"/>
                <a:gridCol w="542929"/>
                <a:gridCol w="542929"/>
                <a:gridCol w="542929"/>
                <a:gridCol w="542929"/>
                <a:gridCol w="542929"/>
                <a:gridCol w="542929"/>
                <a:gridCol w="542929"/>
                <a:gridCol w="542929"/>
                <a:gridCol w="542929"/>
                <a:gridCol w="542929"/>
              </a:tblGrid>
              <a:tr h="190130">
                <a:tc gridSpan="15"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22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район /предмет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Кол-во выпускников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Кол-во участников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участия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"5"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"4"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"3"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"2"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общее количество баллов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Средний балл 2017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средняя оценка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Усп-ть, 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Кач-во, 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Средняя оценка 2016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3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А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4,45%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5575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22,6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3,30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95,55%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32,79%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3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4523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3,61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50,56%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3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35,0%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7486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3,66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57,50%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3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22,3%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6840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26,1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3,63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50,76%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3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Н-С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1619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2,74%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9117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25,0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3,50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97,26%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46,30%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3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1878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20,4%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11353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29,6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3,89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75,72%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3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2193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15290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4,16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86,67%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3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Казань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9799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2180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60184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27,6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3,73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99,04%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60,87%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500042"/>
            <a:ext cx="7313612" cy="1357322"/>
          </a:xfrm>
        </p:spPr>
        <p:txBody>
          <a:bodyPr/>
          <a:lstStyle/>
          <a:p>
            <a:pPr algn="ctr" fontAlgn="b"/>
            <a:r>
              <a:rPr lang="ru-RU" sz="2000" b="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ru-RU" sz="20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ru-RU" sz="2000" b="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ru-RU" sz="20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ru-RU" sz="2000" b="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ru-RU" sz="20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ОГЭ- 2017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МАТЕМАТИКА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sz="24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85786" y="1714490"/>
          <a:ext cx="7786737" cy="4783170"/>
        </p:xfrm>
        <a:graphic>
          <a:graphicData uri="http://schemas.openxmlformats.org/drawingml/2006/table">
            <a:tbl>
              <a:tblPr/>
              <a:tblGrid>
                <a:gridCol w="585795"/>
                <a:gridCol w="514353"/>
                <a:gridCol w="514353"/>
                <a:gridCol w="514353"/>
                <a:gridCol w="514353"/>
                <a:gridCol w="514353"/>
                <a:gridCol w="514353"/>
                <a:gridCol w="514353"/>
                <a:gridCol w="514353"/>
                <a:gridCol w="514353"/>
                <a:gridCol w="514353"/>
                <a:gridCol w="514353"/>
                <a:gridCol w="514353"/>
                <a:gridCol w="514353"/>
                <a:gridCol w="514353"/>
              </a:tblGrid>
              <a:tr h="71436">
                <a:tc gridSpan="15"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052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район /предмет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Кол-во выпускников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Кол-во участников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участия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"5"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"4"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"3"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"2"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общее количество баллов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Средний балл 2017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средняя оценка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Усп-ть, 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Кач-во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Средняя оценка 2016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А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97,0%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2,73%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16529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18,1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3,98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97,27%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77,81%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99,2%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0,08%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24777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21,0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4,35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99,92%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92,89%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96,4%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0,39%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14301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4,04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99,61%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86,79%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1155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98,3%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23361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4,26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99,91%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93,25%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Н-С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1619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1578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97,5%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29784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4,12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98,61%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82,89%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1878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1838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97,9%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0,33%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35775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19,5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4,15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99,67%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89,06%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2193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2148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97,9%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1382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41536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19,3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4,15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99,95%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89,53%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Казань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9799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9587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97,8%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2727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5697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0,62%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186063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19,4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4,16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99,38%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87,87%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b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ОГЭ- 2017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Обществознание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sz="24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91" y="1714484"/>
          <a:ext cx="8001046" cy="5010809"/>
        </p:xfrm>
        <a:graphic>
          <a:graphicData uri="http://schemas.openxmlformats.org/drawingml/2006/table">
            <a:tbl>
              <a:tblPr/>
              <a:tblGrid>
                <a:gridCol w="700970"/>
                <a:gridCol w="521434"/>
                <a:gridCol w="521434"/>
                <a:gridCol w="521434"/>
                <a:gridCol w="521434"/>
                <a:gridCol w="521434"/>
                <a:gridCol w="521434"/>
                <a:gridCol w="521434"/>
                <a:gridCol w="521434"/>
                <a:gridCol w="521434"/>
                <a:gridCol w="521434"/>
                <a:gridCol w="521434"/>
                <a:gridCol w="521434"/>
                <a:gridCol w="521434"/>
                <a:gridCol w="521434"/>
              </a:tblGrid>
              <a:tr h="0">
                <a:tc gridSpan="15"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440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район /предмет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Кол-во выпускников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Кол-во участников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участия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"5"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"4"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"3"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"2"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общее количество баллов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Средний балл 2017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средняя оценка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Усп-ть, 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Кач-во, 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Средняя оценка 2016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А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57,1%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3,90%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12862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23,9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3,52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96,10%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50,7%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0,33%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15802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3,69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99,67%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61,53%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64,3%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0,39%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12873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3,57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99,61%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54,95%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0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51,2%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16021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3,74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65,61%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Н-С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1619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53,7%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1,84%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22454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3,68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98,16%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61,26%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1878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52,6%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0,51%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24925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3,61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99,49%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57,55%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0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2193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54,0%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31821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3,78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70,35%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75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Казань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9799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5299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54,1%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2895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0,87%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136758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3,67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99,13%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61,37%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7335"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Татар теле  - ОГЭ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90" y="1571614"/>
          <a:ext cx="8215365" cy="5000660"/>
        </p:xfrm>
        <a:graphic>
          <a:graphicData uri="http://schemas.openxmlformats.org/drawingml/2006/table">
            <a:tbl>
              <a:tblPr/>
              <a:tblGrid>
                <a:gridCol w="547691"/>
                <a:gridCol w="547691"/>
                <a:gridCol w="547691"/>
                <a:gridCol w="547691"/>
                <a:gridCol w="547691"/>
                <a:gridCol w="547691"/>
                <a:gridCol w="547691"/>
                <a:gridCol w="547691"/>
                <a:gridCol w="547691"/>
                <a:gridCol w="547691"/>
                <a:gridCol w="547691"/>
                <a:gridCol w="547691"/>
                <a:gridCol w="547691"/>
                <a:gridCol w="547691"/>
                <a:gridCol w="547691"/>
              </a:tblGrid>
              <a:tr h="160151">
                <a:tc gridSpan="15"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76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район /предмет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Кол-во выпускников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Кол-во участников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участия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"5"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"4"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"3"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"2"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общее количество баллов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Средний балл 2017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средняя оценка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Усп-ть, 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Кач-во, 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Средняя оценка 2016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9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А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3,70%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36,4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4,30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96,30%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85,19%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9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34,0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4,71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9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9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30,0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4,68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96,77%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9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Н-С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1619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1,7%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7,41%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35,6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4,04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92,59%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77,78%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9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1878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40,6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4,71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96,43%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9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2193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2404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35,9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4,24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98,51%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80,60%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9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Казань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9799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2,05%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6907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35,4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4,39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97,95%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87,18%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b"/>
            <a:r>
              <a:rPr lang="ru-RU" sz="1000" b="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ru-RU" sz="10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ru-RU" sz="1800" b="1" dirty="0" smtClean="0"/>
              <a:t>ОГЭ- 2017</a:t>
            </a:r>
            <a:br>
              <a:rPr lang="ru-RU" sz="1800" b="1" dirty="0" smtClean="0"/>
            </a:br>
            <a:r>
              <a:rPr lang="ru-RU" sz="1800" b="1" dirty="0" smtClean="0"/>
              <a:t>ИНФОРМАТИКА</a:t>
            </a:r>
            <a:br>
              <a:rPr lang="ru-RU" sz="1800" b="1" dirty="0" smtClean="0"/>
            </a:br>
            <a:endParaRPr lang="ru-RU" b="1" dirty="0" smtClean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04" y="1500174"/>
          <a:ext cx="8286825" cy="4929219"/>
        </p:xfrm>
        <a:graphic>
          <a:graphicData uri="http://schemas.openxmlformats.org/drawingml/2006/table">
            <a:tbl>
              <a:tblPr/>
              <a:tblGrid>
                <a:gridCol w="552455"/>
                <a:gridCol w="552455"/>
                <a:gridCol w="552455"/>
                <a:gridCol w="552455"/>
                <a:gridCol w="552455"/>
                <a:gridCol w="552455"/>
                <a:gridCol w="552455"/>
                <a:gridCol w="552455"/>
                <a:gridCol w="552455"/>
                <a:gridCol w="552455"/>
                <a:gridCol w="552455"/>
                <a:gridCol w="552455"/>
                <a:gridCol w="552455"/>
                <a:gridCol w="552455"/>
                <a:gridCol w="552455"/>
              </a:tblGrid>
              <a:tr h="233052">
                <a:tc gridSpan="15">
                  <a:txBody>
                    <a:bodyPr/>
                    <a:lstStyle/>
                    <a:p>
                      <a:pPr algn="ctr" fontAlgn="b"/>
                      <a:endParaRPr lang="ru-RU" sz="7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331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район /предмет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Кол-во выпускников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Кол-во участников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участия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"5"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"4"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"3"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"2"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общее количество баллов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Средний балл 2017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средняя оценка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Усп-ть, 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Кач-во, 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Средняя оценка 2016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8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А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3,32%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3080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12,8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3,74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96,68%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60,58%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8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27,0%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0,31%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4880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15,2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4,16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99,69%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76,95%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8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27,0%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0,46%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3141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4,01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99,54%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69,91%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8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5237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3,95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71,28%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8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Н-С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1619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37,7%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0,49%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8747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3,98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99,51%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70,21%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8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1878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0,14%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10383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4,08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99,86%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79,97%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8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2193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40,5%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13718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4,19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86,60%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8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Казань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9799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3347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34,2%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0,42%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49186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4,06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99,58%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76,64%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География -ОГЭ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4347" y="1714484"/>
          <a:ext cx="8143932" cy="4787578"/>
        </p:xfrm>
        <a:graphic>
          <a:graphicData uri="http://schemas.openxmlformats.org/drawingml/2006/table">
            <a:tbl>
              <a:tblPr/>
              <a:tblGrid>
                <a:gridCol w="542926"/>
                <a:gridCol w="542929"/>
                <a:gridCol w="542929"/>
                <a:gridCol w="542929"/>
                <a:gridCol w="542929"/>
                <a:gridCol w="542929"/>
                <a:gridCol w="542929"/>
                <a:gridCol w="542929"/>
                <a:gridCol w="542929"/>
                <a:gridCol w="542929"/>
                <a:gridCol w="542929"/>
                <a:gridCol w="542929"/>
                <a:gridCol w="542929"/>
                <a:gridCol w="542929"/>
                <a:gridCol w="542929"/>
              </a:tblGrid>
              <a:tr h="0">
                <a:tc gridSpan="15"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01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район /предмет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Кол-во выпускников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Кол-во участников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участия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"5"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"4"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"3"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"2"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общее количество баллов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Средний балл 2017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средняя оценка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Усп-ть, 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Кач-во, 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Средняя оценка 2016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1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А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28,3%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4,12%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5542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3,72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95,88%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61,42%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1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0,56%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3701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4,10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99,44%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83,05%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1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3770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3,89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68,21%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1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0,50%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4763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23,7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4,12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99,50%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77,11%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1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Н-С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1619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21,8%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1,98%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7722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21,9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3,86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98,02%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65,72%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1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1878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30,3%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12866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98,95%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78,21%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1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2193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30,6%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15299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3,99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74,55%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1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Казань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9799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2412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24,6%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1,08%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53663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3,96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98,92%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73,05%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ОГЭ   Химия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4348" y="1571615"/>
          <a:ext cx="8072490" cy="4895980"/>
        </p:xfrm>
        <a:graphic>
          <a:graphicData uri="http://schemas.openxmlformats.org/drawingml/2006/table">
            <a:tbl>
              <a:tblPr/>
              <a:tblGrid>
                <a:gridCol w="538166"/>
                <a:gridCol w="538166"/>
                <a:gridCol w="538166"/>
                <a:gridCol w="538166"/>
                <a:gridCol w="538166"/>
                <a:gridCol w="538166"/>
                <a:gridCol w="538166"/>
                <a:gridCol w="538166"/>
                <a:gridCol w="538166"/>
                <a:gridCol w="538166"/>
                <a:gridCol w="538166"/>
                <a:gridCol w="538166"/>
                <a:gridCol w="538166"/>
                <a:gridCol w="538166"/>
                <a:gridCol w="538166"/>
              </a:tblGrid>
              <a:tr h="0">
                <a:tc gridSpan="15">
                  <a:txBody>
                    <a:bodyPr/>
                    <a:lstStyle/>
                    <a:p>
                      <a:pPr algn="l" fontAlgn="b"/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99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район /предмет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Кол-во выпускников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Кол-во участников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участия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"5"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"4"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"3"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"2"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общее количество баллов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Средний балл 2017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средняя оценка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Усп-ть, 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Кач-во, 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Средняя оценка 2016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4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А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0,70%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3447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24,1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4,22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99,30%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79,72%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4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5470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4,55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91,22%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4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2848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25,0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4,32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85,09%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4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24,1%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7624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26,9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4,47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90,81%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4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Н-С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1619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18,7%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0,66%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8042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4,47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99,34%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86,47%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4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1878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7496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4,48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92,20%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4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2193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10844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27,4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4,57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94,44%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4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Казань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9799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1726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0,17%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45771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4,47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99,83%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89,86%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36699249"/>
              </p:ext>
            </p:extLst>
          </p:nvPr>
        </p:nvGraphicFramePr>
        <p:xfrm>
          <a:off x="2143108" y="1700808"/>
          <a:ext cx="6317324" cy="4536510"/>
        </p:xfrm>
        <a:graphic>
          <a:graphicData uri="http://schemas.openxmlformats.org/drawingml/2006/table">
            <a:tbl>
              <a:tblPr firstRow="1" firstCol="1" lastRow="1" bandRow="1" bandCol="1">
                <a:tableStyleId>{3C2FFA5D-87B4-456A-9821-1D502468CF0F}</a:tableStyleId>
              </a:tblPr>
              <a:tblGrid>
                <a:gridCol w="2763828"/>
                <a:gridCol w="1184499"/>
                <a:gridCol w="1105532"/>
                <a:gridCol w="1263465"/>
              </a:tblGrid>
              <a:tr h="28353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Средняя оценка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7062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153" marR="661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Казань 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Казань 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РТ 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83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6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3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6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3,9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3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 </a:t>
                      </a:r>
                      <a:endParaRPr lang="ru-RU" sz="16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3,9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3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Биология</a:t>
                      </a: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3,7</a:t>
                      </a: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3,7</a:t>
                      </a: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3,5</a:t>
                      </a: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3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Химия</a:t>
                      </a: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4,0</a:t>
                      </a: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4,5</a:t>
                      </a: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4,3</a:t>
                      </a: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3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Физика</a:t>
                      </a: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3,7</a:t>
                      </a: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3,9</a:t>
                      </a: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3,7</a:t>
                      </a: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3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Литература</a:t>
                      </a: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3,5</a:t>
                      </a: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3,9</a:t>
                      </a: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3,9</a:t>
                      </a: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3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География</a:t>
                      </a: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3,6</a:t>
                      </a: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3,9</a:t>
                      </a: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3,7</a:t>
                      </a: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3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Английский язык</a:t>
                      </a: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4,4</a:t>
                      </a: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4,4</a:t>
                      </a: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4,4</a:t>
                      </a: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3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Немецкий язык</a:t>
                      </a:r>
                      <a:endParaRPr lang="ru-RU" sz="16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3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Французский язык</a:t>
                      </a:r>
                      <a:endParaRPr lang="ru-RU" sz="16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4,4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3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lang="ru-RU" sz="16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3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  </a:t>
                      </a:r>
                      <a:endParaRPr lang="ru-RU" sz="16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</a:t>
                      </a:r>
                      <a:endParaRPr lang="ru-RU" sz="16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  <a:endParaRPr lang="ru-RU" sz="16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153" marR="661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2"/>
          <p:cNvSpPr txBox="1">
            <a:spLocks/>
          </p:cNvSpPr>
          <p:nvPr/>
        </p:nvSpPr>
        <p:spPr bwMode="auto">
          <a:xfrm>
            <a:off x="982586" y="620688"/>
            <a:ext cx="8001024" cy="902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Georgia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Georgia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Georgia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Georgia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Georgia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Georgia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Georgia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Georgia" pitchFamily="18" charset="0"/>
              </a:defRPr>
            </a:lvl9pPr>
          </a:lstStyle>
          <a:p>
            <a:pPr algn="ctr"/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Сравнительные результаты ОГЭ</a:t>
            </a:r>
          </a:p>
        </p:txBody>
      </p:sp>
      <p:pic>
        <p:nvPicPr>
          <p:cNvPr id="2050" name="Picture 2" descr="http://nrnews.ru/uploads/posts/2017-03/1488437461_volzsky.ru-volzhskie-devyatiklassniki-sdadut-og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3714752"/>
            <a:ext cx="1729731" cy="129614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10400" y="6367435"/>
            <a:ext cx="2133600" cy="457200"/>
          </a:xfrm>
        </p:spPr>
        <p:txBody>
          <a:bodyPr/>
          <a:lstStyle/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2</a:t>
            </a:fld>
            <a:endParaRPr lang="fr-CA" dirty="0"/>
          </a:p>
        </p:txBody>
      </p:sp>
    </p:spTree>
    <p:extLst>
      <p:ext uri="{BB962C8B-B14F-4D97-AF65-F5344CB8AC3E}">
        <p14:creationId xmlns="" xmlns:p14="http://schemas.microsoft.com/office/powerpoint/2010/main" val="6123640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Русский язык ЕГЭ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4353" y="1643047"/>
          <a:ext cx="8001045" cy="4929228"/>
        </p:xfrm>
        <a:graphic>
          <a:graphicData uri="http://schemas.openxmlformats.org/drawingml/2006/table">
            <a:tbl>
              <a:tblPr/>
              <a:tblGrid>
                <a:gridCol w="656015"/>
                <a:gridCol w="667730"/>
                <a:gridCol w="667730"/>
                <a:gridCol w="667730"/>
                <a:gridCol w="667730"/>
                <a:gridCol w="667730"/>
                <a:gridCol w="667730"/>
                <a:gridCol w="667730"/>
                <a:gridCol w="667730"/>
                <a:gridCol w="667730"/>
                <a:gridCol w="667730"/>
                <a:gridCol w="667730"/>
              </a:tblGrid>
              <a:tr h="178979">
                <a:tc gridSpan="12"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341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Район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Кол-во выпускников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Кол-во участников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% участия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Ниже 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min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От 80 до 100 баллов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Общий балл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Средний балл 2016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Средний балл 2017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В сравнении (+-)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А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437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436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99,8%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0,0%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111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25,5%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30637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73,1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70,27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-2,8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Н-С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879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877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99,8%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0,0%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270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30,8%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63351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74,2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72,24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-2,0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К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451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449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99,6%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0,0%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91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20,3%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29517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69,0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65,74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-3,3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М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690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689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99,9%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0,1%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230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33,4%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50026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74,0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72,61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-1,4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В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929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926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99,7%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0,0%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330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35,6%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68541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76,9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74,02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-2,9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П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900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899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99,9%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0,0%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311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34,6%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66349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73,8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73,80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0,0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С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926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909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98,2%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0,0%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255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28,1%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65073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72,1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71,59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-0,5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6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Arial"/>
                        </a:rPr>
                        <a:t>Казань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5212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5185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99,5%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0,0%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1598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30,8%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373494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Arial"/>
                        </a:rPr>
                        <a:t>73,6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Arial"/>
                        </a:rPr>
                        <a:t>72,03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-1,6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1071546"/>
            <a:ext cx="7313612" cy="1143000"/>
          </a:xfrm>
        </p:spPr>
        <p:txBody>
          <a:bodyPr/>
          <a:lstStyle/>
          <a:p>
            <a:pPr algn="ctr" fontAlgn="b"/>
            <a:r>
              <a:rPr lang="ru-RU" sz="1600" b="1" dirty="0" smtClean="0">
                <a:latin typeface="Arial"/>
              </a:rPr>
              <a:t/>
            </a:r>
            <a:br>
              <a:rPr lang="ru-RU" sz="1600" b="1" dirty="0" smtClean="0">
                <a:latin typeface="Arial"/>
              </a:rPr>
            </a:br>
            <a:r>
              <a:rPr lang="ru-RU" sz="1600" b="1" dirty="0" smtClean="0">
                <a:latin typeface="Arial"/>
              </a:rPr>
              <a:t/>
            </a:r>
            <a:br>
              <a:rPr lang="ru-RU" sz="1600" b="1" dirty="0" smtClean="0">
                <a:latin typeface="Arial"/>
              </a:rPr>
            </a:br>
            <a:r>
              <a:rPr lang="ru-RU" sz="1600" b="1" dirty="0" smtClean="0">
                <a:latin typeface="Arial"/>
              </a:rPr>
              <a:t/>
            </a:r>
            <a:br>
              <a:rPr lang="ru-RU" sz="1600" b="1" dirty="0" smtClean="0">
                <a:latin typeface="Arial"/>
              </a:rPr>
            </a:br>
            <a:r>
              <a:rPr lang="ru-RU" sz="1600" b="1" dirty="0" smtClean="0">
                <a:latin typeface="Arial"/>
              </a:rPr>
              <a:t/>
            </a:r>
            <a:br>
              <a:rPr lang="ru-RU" sz="1600" b="1" dirty="0" smtClean="0">
                <a:latin typeface="Arial"/>
              </a:rPr>
            </a:br>
            <a:r>
              <a:rPr lang="ru-RU" sz="1600" b="1" dirty="0" smtClean="0">
                <a:latin typeface="Arial"/>
              </a:rPr>
              <a:t>История ЕГЭ</a:t>
            </a:r>
            <a:br>
              <a:rPr lang="ru-RU" sz="1600" b="1" dirty="0" smtClean="0">
                <a:latin typeface="Arial"/>
              </a:rPr>
            </a:br>
            <a:endParaRPr lang="ru-RU" sz="72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1571612"/>
          <a:ext cx="7929619" cy="4929220"/>
        </p:xfrm>
        <a:graphic>
          <a:graphicData uri="http://schemas.openxmlformats.org/drawingml/2006/table">
            <a:tbl>
              <a:tblPr/>
              <a:tblGrid>
                <a:gridCol w="715742"/>
                <a:gridCol w="655807"/>
                <a:gridCol w="655807"/>
                <a:gridCol w="655807"/>
                <a:gridCol w="655807"/>
                <a:gridCol w="655807"/>
                <a:gridCol w="655807"/>
                <a:gridCol w="655807"/>
                <a:gridCol w="655807"/>
                <a:gridCol w="655807"/>
                <a:gridCol w="655807"/>
                <a:gridCol w="655807"/>
              </a:tblGrid>
              <a:tr h="138819">
                <a:tc gridSpan="12">
                  <a:txBody>
                    <a:bodyPr/>
                    <a:lstStyle/>
                    <a:p>
                      <a:pPr algn="ctr" fontAlgn="b"/>
                      <a:endParaRPr lang="ru-RU" sz="700" b="1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Arial"/>
                        </a:rPr>
                        <a:t>Район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Arial"/>
                        </a:rPr>
                        <a:t>Кол-во выпускников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Arial"/>
                        </a:rPr>
                        <a:t>Кол-во участников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Arial"/>
                        </a:rPr>
                        <a:t>% участия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Ниже </a:t>
                      </a:r>
                      <a:r>
                        <a:rPr lang="en-US" sz="1100" b="0" i="0" u="none" strike="noStrike">
                          <a:latin typeface="Arial"/>
                        </a:rPr>
                        <a:t>min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Arial"/>
                        </a:rPr>
                        <a:t>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От 80 до 100 баллов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Общий балл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Средний балл 2016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Средний балл 2017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В сравнении (+-)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А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437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38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8,7%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Arial"/>
                        </a:rPr>
                        <a:t>5,3%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0,0%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2084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52,2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54,84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2,6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Н-С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879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100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11,4%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1,0%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Arial"/>
                        </a:rPr>
                        <a:t>15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Arial"/>
                        </a:rPr>
                        <a:t>15,0%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Arial"/>
                        </a:rPr>
                        <a:t>6138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58,9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61,38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2,5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К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451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60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13,3%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8,3%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10,0%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Arial"/>
                        </a:rPr>
                        <a:t>3241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Arial"/>
                        </a:rPr>
                        <a:t>51,8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54,02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2,2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М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690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87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Arial"/>
                        </a:rPr>
                        <a:t>12,6%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0,0%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11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12,6%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5381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Arial"/>
                        </a:rPr>
                        <a:t>56,0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Arial"/>
                        </a:rPr>
                        <a:t>61,85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5,9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В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Arial"/>
                        </a:rPr>
                        <a:t>929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117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12,6%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2,6%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7,7%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6630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56,7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Arial"/>
                        </a:rPr>
                        <a:t>56,67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0,0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П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900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119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13,2%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2,5%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7,6%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6691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53,3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Arial"/>
                        </a:rPr>
                        <a:t>56,23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Arial"/>
                        </a:rPr>
                        <a:t>2,9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0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С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926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110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11,9%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1,8%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6,4%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6429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51,9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58,45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Arial"/>
                        </a:rPr>
                        <a:t>6,5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5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latin typeface="Arial"/>
                        </a:rPr>
                        <a:t>Казань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latin typeface="Arial"/>
                        </a:rPr>
                        <a:t>5212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latin typeface="Arial"/>
                        </a:rPr>
                        <a:t>631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12,1%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latin typeface="Arial"/>
                        </a:rPr>
                        <a:t>16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2,5%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latin typeface="Arial"/>
                        </a:rPr>
                        <a:t>57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Arial"/>
                        </a:rPr>
                        <a:t>9,0%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latin typeface="Arial"/>
                        </a:rPr>
                        <a:t>36594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latin typeface="Arial"/>
                        </a:rPr>
                        <a:t>54,6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latin typeface="Arial"/>
                        </a:rPr>
                        <a:t>57,99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Arial"/>
                        </a:rPr>
                        <a:t>3,4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1071546"/>
            <a:ext cx="7313612" cy="944583"/>
          </a:xfrm>
        </p:spPr>
        <p:txBody>
          <a:bodyPr/>
          <a:lstStyle/>
          <a:p>
            <a:pPr algn="ctr" fontAlgn="b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Информатика и ИКТ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4347" y="1643052"/>
          <a:ext cx="7929617" cy="4929222"/>
        </p:xfrm>
        <a:graphic>
          <a:graphicData uri="http://schemas.openxmlformats.org/drawingml/2006/table">
            <a:tbl>
              <a:tblPr/>
              <a:tblGrid>
                <a:gridCol w="650158"/>
                <a:gridCol w="661769"/>
                <a:gridCol w="661769"/>
                <a:gridCol w="661769"/>
                <a:gridCol w="661769"/>
                <a:gridCol w="661769"/>
                <a:gridCol w="661769"/>
                <a:gridCol w="661769"/>
                <a:gridCol w="661769"/>
                <a:gridCol w="661769"/>
                <a:gridCol w="661769"/>
                <a:gridCol w="661769"/>
              </a:tblGrid>
              <a:tr h="145598">
                <a:tc gridSpan="12">
                  <a:txBody>
                    <a:bodyPr/>
                    <a:lstStyle/>
                    <a:p>
                      <a:pPr algn="ctr" fontAlgn="b"/>
                      <a:endParaRPr lang="ru-RU" sz="700" b="1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645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Район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Кол-во выпускников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Кол-во участников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% участия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Ниже 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min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От 80 до 100 баллов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Общий балл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Средний балл 2016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Средний балл 2017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В сравнении (+-)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5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А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437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64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14,6%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3,1%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8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12,5%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4050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65,3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63,28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-2,0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5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Н-С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879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7,4%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1,5%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19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29,2%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4465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60,0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68,69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8,7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5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К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451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18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4,0%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5,6%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33,3%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1230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62,0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68,33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6,3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5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М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690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48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7,0%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8,3%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22,9%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3092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61,0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64,42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3,4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5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В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929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104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11,2%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0,0%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51,0%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8238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73,5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79,21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5,7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5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П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900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10,7%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3,1%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30,2%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7004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64,6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72,96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8,4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5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С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926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6,5%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1,7%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21,7%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3877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64,6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64,62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0,0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9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Arial"/>
                        </a:rPr>
                        <a:t>Казань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5212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455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8,7%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12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2,6%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139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30,5%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31956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65,9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70,23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4,3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500041"/>
            <a:ext cx="7313612" cy="944583"/>
          </a:xfrm>
        </p:spPr>
        <p:txBody>
          <a:bodyPr/>
          <a:lstStyle/>
          <a:p>
            <a:pPr algn="ctr" fontAlgn="b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Математика базовый уровень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23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3" y="1643048"/>
          <a:ext cx="7858182" cy="5072099"/>
        </p:xfrm>
        <a:graphic>
          <a:graphicData uri="http://schemas.openxmlformats.org/drawingml/2006/table">
            <a:tbl>
              <a:tblPr/>
              <a:tblGrid>
                <a:gridCol w="654849"/>
                <a:gridCol w="485855"/>
                <a:gridCol w="485855"/>
                <a:gridCol w="485855"/>
                <a:gridCol w="401360"/>
                <a:gridCol w="485855"/>
                <a:gridCol w="401360"/>
                <a:gridCol w="485855"/>
                <a:gridCol w="401360"/>
                <a:gridCol w="485855"/>
                <a:gridCol w="401360"/>
                <a:gridCol w="485855"/>
                <a:gridCol w="718220"/>
                <a:gridCol w="485855"/>
                <a:gridCol w="485855"/>
                <a:gridCol w="506978"/>
              </a:tblGrid>
              <a:tr h="286924">
                <a:tc gridSpan="16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45" marR="6145" marT="6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600" b="0" i="0" u="none" strike="noStrike" dirty="0">
                        <a:latin typeface="Arial"/>
                      </a:endParaRPr>
                    </a:p>
                  </a:txBody>
                  <a:tcPr marL="6145" marR="6145" marT="6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600" b="0" i="0" u="none" strike="noStrike" dirty="0">
                        <a:latin typeface="Arial"/>
                      </a:endParaRPr>
                    </a:p>
                  </a:txBody>
                  <a:tcPr marL="6145" marR="6145" marT="6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600" b="0" i="0" u="none" strike="noStrike" dirty="0">
                        <a:latin typeface="Arial"/>
                      </a:endParaRPr>
                    </a:p>
                  </a:txBody>
                  <a:tcPr marL="6145" marR="6145" marT="6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600" b="0" i="0" u="none" strike="noStrike" dirty="0">
                        <a:latin typeface="Arial"/>
                      </a:endParaRPr>
                    </a:p>
                  </a:txBody>
                  <a:tcPr marL="6145" marR="6145" marT="6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600" b="0" i="0" u="none" strike="noStrike" dirty="0">
                        <a:latin typeface="Arial"/>
                      </a:endParaRPr>
                    </a:p>
                  </a:txBody>
                  <a:tcPr marL="6145" marR="6145" marT="6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600" b="0" i="0" u="none" strike="noStrike" dirty="0">
                        <a:latin typeface="Arial"/>
                      </a:endParaRPr>
                    </a:p>
                  </a:txBody>
                  <a:tcPr marL="6145" marR="6145" marT="6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600" b="0" i="0" u="none" strike="noStrike" dirty="0">
                        <a:latin typeface="Arial"/>
                      </a:endParaRPr>
                    </a:p>
                  </a:txBody>
                  <a:tcPr marL="6145" marR="6145" marT="6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600" b="0" i="0" u="none" strike="noStrike" dirty="0">
                        <a:latin typeface="Arial"/>
                      </a:endParaRPr>
                    </a:p>
                  </a:txBody>
                  <a:tcPr marL="6145" marR="6145" marT="6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600" b="0" i="0" u="none" strike="noStrike" dirty="0">
                        <a:latin typeface="Arial"/>
                      </a:endParaRPr>
                    </a:p>
                  </a:txBody>
                  <a:tcPr marL="6145" marR="6145" marT="6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600" b="0" i="0" u="none" strike="noStrike" dirty="0">
                        <a:latin typeface="Arial"/>
                      </a:endParaRPr>
                    </a:p>
                  </a:txBody>
                  <a:tcPr marL="6145" marR="6145" marT="6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600" b="0" i="0" u="none" strike="noStrike" dirty="0">
                        <a:latin typeface="Arial"/>
                      </a:endParaRPr>
                    </a:p>
                  </a:txBody>
                  <a:tcPr marL="6145" marR="6145" marT="6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600" b="0" i="0" u="none" strike="noStrike" dirty="0">
                        <a:latin typeface="Arial"/>
                      </a:endParaRPr>
                    </a:p>
                  </a:txBody>
                  <a:tcPr marL="6145" marR="6145" marT="6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600" b="0" i="0" u="none" strike="noStrike" dirty="0">
                        <a:latin typeface="Arial"/>
                      </a:endParaRPr>
                    </a:p>
                  </a:txBody>
                  <a:tcPr marL="6145" marR="6145" marT="6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600" b="0" i="0" u="none" strike="noStrike" dirty="0">
                        <a:latin typeface="Arial"/>
                      </a:endParaRPr>
                    </a:p>
                  </a:txBody>
                  <a:tcPr marL="6145" marR="6145" marT="6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600" b="0" i="0" u="none" strike="noStrike" dirty="0">
                        <a:latin typeface="Arial"/>
                      </a:endParaRPr>
                    </a:p>
                  </a:txBody>
                  <a:tcPr marL="6145" marR="6145" marT="6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005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Район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Кол-во выпускников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Кол-во участников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% участия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"2"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"3"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"4"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"5"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Успеваемость%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Качество%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Средняя оценка 2017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Средняя оценка 2016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4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А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437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224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51,3%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0,4%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23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10,3%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103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46,0%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97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43,3%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99,6%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89,3%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4,3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4,2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4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Н-С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879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467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53,1%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0,0%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46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9,9%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220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47,1%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201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43,0%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100,0%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90,1%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4,3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4,4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4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К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451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299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66,3%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0,7%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57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19,1%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139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46,5%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101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33,8%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99,3%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80,3%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4,1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4,0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4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М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690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459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66,5%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0,0%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47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10,2%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200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43,6%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212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46,2%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100,0%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89,8%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4,4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4,6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4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В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929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384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41,3%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0,5%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43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11,2%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176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45,8%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163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42,4%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99,5%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88,3%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4,3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4,3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4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П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900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427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47,4%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0,0%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54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12,6%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191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44,7%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182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42,6%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100,0%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87,4%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4,3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4,1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4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С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926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423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45,7%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0,0%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45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10,6%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183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43,3%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195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46,1%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100,0%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89,4%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4,4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4,2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9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Казань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5212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2683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51,5%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5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0,2%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315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11,7%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Arial"/>
                        </a:rPr>
                        <a:t>1212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45,2%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1151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42,9%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99,8%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88,1%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4,3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Arial"/>
                        </a:rPr>
                        <a:t>4,0</a:t>
                      </a:r>
                    </a:p>
                  </a:txBody>
                  <a:tcPr marL="6145" marR="6145" marT="61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348465"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latin typeface="Arial"/>
                      </a:endParaRPr>
                    </a:p>
                  </a:txBody>
                  <a:tcPr marL="6145" marR="6145" marT="61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latin typeface="Arial"/>
                      </a:endParaRPr>
                    </a:p>
                  </a:txBody>
                  <a:tcPr marL="6145" marR="6145" marT="61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latin typeface="Arial"/>
                      </a:endParaRPr>
                    </a:p>
                  </a:txBody>
                  <a:tcPr marL="6145" marR="6145" marT="61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latin typeface="Arial"/>
                      </a:endParaRPr>
                    </a:p>
                  </a:txBody>
                  <a:tcPr marL="6145" marR="6145" marT="61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latin typeface="Arial"/>
                      </a:endParaRPr>
                    </a:p>
                  </a:txBody>
                  <a:tcPr marL="6145" marR="6145" marT="61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latin typeface="Arial"/>
                      </a:endParaRPr>
                    </a:p>
                  </a:txBody>
                  <a:tcPr marL="6145" marR="6145" marT="61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latin typeface="Arial"/>
                      </a:endParaRPr>
                    </a:p>
                  </a:txBody>
                  <a:tcPr marL="6145" marR="6145" marT="61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latin typeface="Arial"/>
                      </a:endParaRPr>
                    </a:p>
                  </a:txBody>
                  <a:tcPr marL="6145" marR="6145" marT="61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latin typeface="Arial"/>
                      </a:endParaRPr>
                    </a:p>
                  </a:txBody>
                  <a:tcPr marL="6145" marR="6145" marT="61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latin typeface="Arial"/>
                      </a:endParaRPr>
                    </a:p>
                  </a:txBody>
                  <a:tcPr marL="6145" marR="6145" marT="61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latin typeface="Arial"/>
                      </a:endParaRPr>
                    </a:p>
                  </a:txBody>
                  <a:tcPr marL="6145" marR="6145" marT="61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latin typeface="Arial"/>
                      </a:endParaRPr>
                    </a:p>
                  </a:txBody>
                  <a:tcPr marL="6145" marR="6145" marT="61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latin typeface="Arial"/>
                      </a:endParaRPr>
                    </a:p>
                  </a:txBody>
                  <a:tcPr marL="6145" marR="6145" marT="61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latin typeface="Arial"/>
                      </a:endParaRPr>
                    </a:p>
                  </a:txBody>
                  <a:tcPr marL="6145" marR="6145" marT="61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latin typeface="Arial"/>
                      </a:endParaRPr>
                    </a:p>
                  </a:txBody>
                  <a:tcPr marL="6145" marR="6145" marT="61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 dirty="0">
                        <a:latin typeface="Arial"/>
                      </a:endParaRPr>
                    </a:p>
                  </a:txBody>
                  <a:tcPr marL="6145" marR="6145" marT="61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285728"/>
            <a:ext cx="7313612" cy="1357322"/>
          </a:xfrm>
        </p:spPr>
        <p:txBody>
          <a:bodyPr/>
          <a:lstStyle/>
          <a:p>
            <a:pPr algn="ctr" fontAlgn="b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24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4353" y="1857364"/>
          <a:ext cx="8143924" cy="4500597"/>
        </p:xfrm>
        <a:graphic>
          <a:graphicData uri="http://schemas.openxmlformats.org/drawingml/2006/table">
            <a:tbl>
              <a:tblPr/>
              <a:tblGrid>
                <a:gridCol w="667730"/>
                <a:gridCol w="679654"/>
                <a:gridCol w="679654"/>
                <a:gridCol w="679654"/>
                <a:gridCol w="679654"/>
                <a:gridCol w="679654"/>
                <a:gridCol w="679654"/>
                <a:gridCol w="679654"/>
                <a:gridCol w="679654"/>
                <a:gridCol w="679654"/>
                <a:gridCol w="679654"/>
                <a:gridCol w="679654"/>
              </a:tblGrid>
              <a:tr h="146455">
                <a:tc gridSpan="12"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312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Район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Кол-во выпускников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Кол-во участников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% участия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Ниже 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min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От 80 до 100 баллов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Общий балл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Средний балл 2016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Средний балл 2017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В сравнении (+-)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8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А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437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308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70,5%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14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4,5%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16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5,2%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16047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52,6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52,10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-0,5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8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Н-С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879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588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66,9%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4,6%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7,0%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31520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55,3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53,61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-1,7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8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К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451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238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52,8%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3,8%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8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3,4%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12129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48,3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50,96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2,7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8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М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690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428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62,0%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4,4%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24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5,6%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24044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57,5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56,18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-1,3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8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В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929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611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65,8%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16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2,6%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117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19,1%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37592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61,0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61,53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8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П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900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557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61,9%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1,6%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48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8,6%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31644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55,6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56,81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1,2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8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С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926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545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58,9%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0,7%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33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6,1%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29689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51,1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54,48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3,4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7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Arial"/>
                        </a:rPr>
                        <a:t>Казань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5212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3275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62,8%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98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3,0%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287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8,8%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182665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54,4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55,78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1,4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1071546"/>
            <a:ext cx="7313612" cy="1143000"/>
          </a:xfrm>
        </p:spPr>
        <p:txBody>
          <a:bodyPr/>
          <a:lstStyle/>
          <a:p>
            <a:pPr algn="ctr" fontAlgn="b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Физика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25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8" y="1571608"/>
          <a:ext cx="8072496" cy="5072105"/>
        </p:xfrm>
        <a:graphic>
          <a:graphicData uri="http://schemas.openxmlformats.org/drawingml/2006/table">
            <a:tbl>
              <a:tblPr/>
              <a:tblGrid>
                <a:gridCol w="661873"/>
                <a:gridCol w="673693"/>
                <a:gridCol w="673693"/>
                <a:gridCol w="673693"/>
                <a:gridCol w="673693"/>
                <a:gridCol w="673693"/>
                <a:gridCol w="673693"/>
                <a:gridCol w="673693"/>
                <a:gridCol w="673693"/>
                <a:gridCol w="673693"/>
                <a:gridCol w="673693"/>
                <a:gridCol w="673693"/>
              </a:tblGrid>
              <a:tr h="121883">
                <a:tc gridSpan="12"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60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Район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Кол-во выпускников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Кол-во участников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% участия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Ниже 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min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От 80 до 100 баллов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Общий балл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Средний балл 2016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Средний балл 2017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В сравнении (+-)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7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А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437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123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28,1%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1,6%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1,6%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6693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51,2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54,41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3,2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7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Н-С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879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232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26,4%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2,2%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18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7,8%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13085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54,6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56,40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1,8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7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К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451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106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23,5%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0,9%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0,9%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5629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48,0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53,10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5,1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7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М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690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175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25,4%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0,6%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3,4%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9768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52,8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55,82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3,0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7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В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929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269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29,0%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0,7%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17,5%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16919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61,3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62,90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1,6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7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П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900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222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24,7%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0,5%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3,2%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12592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54,5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56,72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2,2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7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С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926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263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28,4%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0,0%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2,3%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14494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53,3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55,11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1,8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8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Arial"/>
                        </a:rPr>
                        <a:t>Казань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5212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1390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26,7%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12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0,9%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87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6,3%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79180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54,6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56,96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2,4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b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Английский язык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26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4350" y="1643048"/>
          <a:ext cx="8072496" cy="5000659"/>
        </p:xfrm>
        <a:graphic>
          <a:graphicData uri="http://schemas.openxmlformats.org/drawingml/2006/table">
            <a:tbl>
              <a:tblPr/>
              <a:tblGrid>
                <a:gridCol w="661873"/>
                <a:gridCol w="673693"/>
                <a:gridCol w="673693"/>
                <a:gridCol w="673693"/>
                <a:gridCol w="673693"/>
                <a:gridCol w="673693"/>
                <a:gridCol w="673693"/>
                <a:gridCol w="673693"/>
                <a:gridCol w="673693"/>
                <a:gridCol w="673693"/>
                <a:gridCol w="673693"/>
                <a:gridCol w="673693"/>
              </a:tblGrid>
              <a:tr h="140830">
                <a:tc gridSpan="12"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625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Район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Кол-во выпускников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Кол-во участников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% участия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Ниже </a:t>
                      </a:r>
                      <a:r>
                        <a:rPr lang="en-US" sz="1200" b="0" i="0" u="none" strike="noStrike">
                          <a:latin typeface="Arial"/>
                        </a:rPr>
                        <a:t>min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От 80 до 100 баллов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Общий балл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Средний балл 2016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Средний балл 2017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В сравнении (+-)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А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437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39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8,9%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0,0%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30,8%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2734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74,6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70,10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-4,5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Н-С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879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127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14,4%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0,0%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40,9%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9700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74,2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76,38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2,2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К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451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11,5%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0,0%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33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63,5%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3924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79,3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75,46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-3,8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М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690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83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12,0%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0,0%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62,7%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6657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75,2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80,20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5,0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В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929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145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15,6%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0,7%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40,7%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11485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79,1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79,21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П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900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126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14,0%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0,0%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68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54,0%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9614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77,3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76,30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-1,0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С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926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86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9,3%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0,0%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44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51,2%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6565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74,2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76,34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2,1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Arial"/>
                        </a:rPr>
                        <a:t>Казань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5212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658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12,6%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0,2%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320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48,6%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50679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77,3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77,02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-0,3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b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Обществознание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27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91" y="1571606"/>
          <a:ext cx="8143926" cy="5072105"/>
        </p:xfrm>
        <a:graphic>
          <a:graphicData uri="http://schemas.openxmlformats.org/drawingml/2006/table">
            <a:tbl>
              <a:tblPr/>
              <a:tblGrid>
                <a:gridCol w="667732"/>
                <a:gridCol w="679654"/>
                <a:gridCol w="679654"/>
                <a:gridCol w="679654"/>
                <a:gridCol w="679654"/>
                <a:gridCol w="679654"/>
                <a:gridCol w="679654"/>
                <a:gridCol w="679654"/>
                <a:gridCol w="679654"/>
                <a:gridCol w="679654"/>
                <a:gridCol w="679654"/>
                <a:gridCol w="679654"/>
              </a:tblGrid>
              <a:tr h="138695">
                <a:tc gridSpan="12"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latin typeface="Arial"/>
                      </a:endParaRPr>
                    </a:p>
                  </a:txBody>
                  <a:tcPr marL="6694" marR="6694" marT="6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16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latin typeface="Arial"/>
                        </a:rPr>
                        <a:t>Район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latin typeface="Arial"/>
                        </a:rPr>
                        <a:t>Кол-во выпускников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latin typeface="Arial"/>
                        </a:rPr>
                        <a:t>Кол-во участников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latin typeface="Arial"/>
                        </a:rPr>
                        <a:t>% участия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latin typeface="Arial"/>
                        </a:rPr>
                        <a:t>Ниже </a:t>
                      </a:r>
                      <a:r>
                        <a:rPr lang="en-US" sz="1050" b="0" i="0" u="none" strike="noStrike" dirty="0">
                          <a:latin typeface="Arial"/>
                        </a:rPr>
                        <a:t>min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latin typeface="Arial"/>
                        </a:rPr>
                        <a:t>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latin typeface="Arial"/>
                        </a:rPr>
                        <a:t>От 80 до 100 баллов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latin typeface="Arial"/>
                        </a:rPr>
                        <a:t>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latin typeface="Arial"/>
                        </a:rPr>
                        <a:t>Общий балл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latin typeface="Arial"/>
                        </a:rPr>
                        <a:t>Средний балл 2016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Средний балл 2017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В сравнении (+-)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2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latin typeface="Arial"/>
                        </a:rPr>
                        <a:t>А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437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175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40,0%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13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7,4%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4,0%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10095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latin typeface="Arial"/>
                        </a:rPr>
                        <a:t>56,1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57,69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1,6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2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latin typeface="Arial"/>
                        </a:rPr>
                        <a:t>Н-С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879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389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44,3%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17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4,4%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latin typeface="Arial"/>
                        </a:rPr>
                        <a:t>29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7,5%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23711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latin typeface="Arial"/>
                        </a:rPr>
                        <a:t>61,0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60,95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0,0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2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latin typeface="Arial"/>
                        </a:rPr>
                        <a:t>К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451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203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45,0%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20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9,9%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3,4%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10985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latin typeface="Arial"/>
                        </a:rPr>
                        <a:t>53,2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latin typeface="Arial"/>
                        </a:rPr>
                        <a:t>54,11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0,9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2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latin typeface="Arial"/>
                        </a:rPr>
                        <a:t>М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690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320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46,4%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21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latin typeface="Arial"/>
                        </a:rPr>
                        <a:t>6,6%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39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12,2%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19889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64,3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latin typeface="Arial"/>
                        </a:rPr>
                        <a:t>62,15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-2,1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2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latin typeface="Arial"/>
                        </a:rPr>
                        <a:t>В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929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359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38,6%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latin typeface="Arial"/>
                        </a:rPr>
                        <a:t>23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6,4%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31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8,6%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21 686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58,6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latin typeface="Arial"/>
                        </a:rPr>
                        <a:t>60,41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latin typeface="Arial"/>
                        </a:rPr>
                        <a:t>1,8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2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latin typeface="Arial"/>
                        </a:rPr>
                        <a:t>П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900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382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42,4%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11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latin typeface="Arial"/>
                        </a:rPr>
                        <a:t>2,9%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33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8,6%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23635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58,1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61,87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latin typeface="Arial"/>
                        </a:rPr>
                        <a:t>3,8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2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latin typeface="Arial"/>
                        </a:rPr>
                        <a:t>С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926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385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41,6%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30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7,8%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32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8,3%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23123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55,9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60,06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latin typeface="Arial"/>
                        </a:rPr>
                        <a:t>4,2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2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latin typeface="Arial"/>
                        </a:rPr>
                        <a:t>Казань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latin typeface="Arial"/>
                        </a:rPr>
                        <a:t>5212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latin typeface="Arial"/>
                        </a:rPr>
                        <a:t>2213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42,5%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latin typeface="Arial"/>
                        </a:rPr>
                        <a:t>135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6,1%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latin typeface="Arial"/>
                        </a:rPr>
                        <a:t>178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latin typeface="Arial"/>
                        </a:rPr>
                        <a:t>8,0%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latin typeface="Arial"/>
                        </a:rPr>
                        <a:t>133124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latin typeface="Arial"/>
                        </a:rPr>
                        <a:t>57,5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latin typeface="Arial"/>
                        </a:rPr>
                        <a:t>60,16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latin typeface="Arial"/>
                        </a:rPr>
                        <a:t>2,7</a:t>
                      </a:r>
                    </a:p>
                  </a:txBody>
                  <a:tcPr marL="6694" marR="6694" marT="66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Литература ЕГЭ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28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9" y="1643050"/>
          <a:ext cx="8143931" cy="4799372"/>
        </p:xfrm>
        <a:graphic>
          <a:graphicData uri="http://schemas.openxmlformats.org/drawingml/2006/table">
            <a:tbl>
              <a:tblPr/>
              <a:tblGrid>
                <a:gridCol w="637509"/>
                <a:gridCol w="682402"/>
                <a:gridCol w="682402"/>
                <a:gridCol w="682402"/>
                <a:gridCol w="682402"/>
                <a:gridCol w="682402"/>
                <a:gridCol w="682402"/>
                <a:gridCol w="682402"/>
                <a:gridCol w="682402"/>
                <a:gridCol w="682402"/>
                <a:gridCol w="682402"/>
                <a:gridCol w="682402"/>
              </a:tblGrid>
              <a:tr h="140866">
                <a:tc gridSpan="12"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latin typeface="Arial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35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Район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Кол-во выпускников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Кол-во участников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% участия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Ниже 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min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От 80 до 100 баллов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Общий балл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Средний балл 2016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Средний балл 2017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В сравнении (+-)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4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А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437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22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5,0%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0,0%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4,5%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1372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57,9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62,36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4,5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1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Н-С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879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52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5,9%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0,0%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11,5%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3201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58,5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61,56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3,1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4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К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451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24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5,3%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0,0%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12,5%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1560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50,0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65,00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15,0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4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М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690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44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6,4%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2,3%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13,6%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2935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61,6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66,70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5,1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4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В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929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44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4,7%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0,0%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9,1%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2793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59,8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63,48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3,7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4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П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900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52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5,8%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0,0%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7,7%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3361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58,6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64,63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6,0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4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С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926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53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5,7%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1,9%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13,2%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3449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60,6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65,08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4,5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1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Arial"/>
                        </a:rPr>
                        <a:t>Казань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5212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291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5,6%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2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0,7%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31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10,7%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18671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59,1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Arial"/>
                        </a:rPr>
                        <a:t>64,16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5,1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Биология ЕГЭ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29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17" y="1571613"/>
          <a:ext cx="8644005" cy="4929222"/>
        </p:xfrm>
        <a:graphic>
          <a:graphicData uri="http://schemas.openxmlformats.org/drawingml/2006/table">
            <a:tbl>
              <a:tblPr/>
              <a:tblGrid>
                <a:gridCol w="773265"/>
                <a:gridCol w="787074"/>
                <a:gridCol w="787074"/>
                <a:gridCol w="787074"/>
                <a:gridCol w="787074"/>
                <a:gridCol w="787074"/>
                <a:gridCol w="787074"/>
                <a:gridCol w="787074"/>
                <a:gridCol w="787074"/>
                <a:gridCol w="787074"/>
                <a:gridCol w="787074"/>
              </a:tblGrid>
              <a:tr h="166719">
                <a:tc gridSpan="11"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>
                        <a:latin typeface="Arial"/>
                      </a:endParaRPr>
                    </a:p>
                  </a:txBody>
                  <a:tcPr marL="6305" marR="6305" marT="6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latin typeface="Arial"/>
                      </a:endParaRPr>
                    </a:p>
                  </a:txBody>
                  <a:tcPr marL="6305" marR="6305" marT="6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latin typeface="Arial"/>
                      </a:endParaRPr>
                    </a:p>
                  </a:txBody>
                  <a:tcPr marL="6305" marR="6305" marT="6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latin typeface="Arial"/>
                      </a:endParaRPr>
                    </a:p>
                  </a:txBody>
                  <a:tcPr marL="6305" marR="6305" marT="6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305" marR="6305" marT="6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latin typeface="Arial"/>
                      </a:endParaRPr>
                    </a:p>
                  </a:txBody>
                  <a:tcPr marL="6305" marR="6305" marT="6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latin typeface="Arial"/>
                      </a:endParaRPr>
                    </a:p>
                  </a:txBody>
                  <a:tcPr marL="6305" marR="6305" marT="6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latin typeface="Arial"/>
                      </a:endParaRPr>
                    </a:p>
                  </a:txBody>
                  <a:tcPr marL="6305" marR="6305" marT="6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latin typeface="Arial"/>
                      </a:endParaRPr>
                    </a:p>
                  </a:txBody>
                  <a:tcPr marL="6305" marR="6305" marT="6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latin typeface="Arial"/>
                      </a:endParaRPr>
                    </a:p>
                  </a:txBody>
                  <a:tcPr marL="6305" marR="6305" marT="6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latin typeface="Arial"/>
                      </a:endParaRPr>
                    </a:p>
                  </a:txBody>
                  <a:tcPr marL="6305" marR="6305" marT="63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318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Arial"/>
                        </a:rPr>
                        <a:t>Район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Arial"/>
                        </a:rPr>
                        <a:t>Кол-во выпускников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Arial"/>
                        </a:rPr>
                        <a:t>Кол-во участников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Arial"/>
                        </a:rPr>
                        <a:t>% участия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Arial"/>
                        </a:rPr>
                        <a:t>Ниже </a:t>
                      </a:r>
                      <a:r>
                        <a:rPr lang="en-US" sz="1200" b="1" i="0" u="none" strike="noStrike" dirty="0">
                          <a:latin typeface="Arial"/>
                        </a:rPr>
                        <a:t>min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Arial"/>
                        </a:rPr>
                        <a:t>%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Arial"/>
                        </a:rPr>
                        <a:t>От 80 до 100 баллов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Arial"/>
                        </a:rPr>
                        <a:t>%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Arial"/>
                        </a:rPr>
                        <a:t>Общий балл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Arial"/>
                        </a:rPr>
                        <a:t>Средний балл 2016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latin typeface="Arial"/>
                        </a:rPr>
                        <a:t>Средний балл 2017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5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А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437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103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23,6%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14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13,6%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1,9%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5430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53,0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52,72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5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Н-С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879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140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15,9%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12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8,6%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15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10,7%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8292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58,9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59,23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5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К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451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75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16,6%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14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18,7%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8,0%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3813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52,0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50,84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5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М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690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112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16,2%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10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8,9%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20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17,9%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6968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67,5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62,21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5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В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929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191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20,6%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21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11,0%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29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15,2%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11587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64,2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60,66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5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П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900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173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19,2%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13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7,5%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23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13,3%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10338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60,8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59,76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5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С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Arial"/>
                        </a:rPr>
                        <a:t>926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148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16,0%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14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9,5%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19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12,8%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8587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57,7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58,02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8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Arial"/>
                        </a:rPr>
                        <a:t>Казань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Arial"/>
                        </a:rPr>
                        <a:t>5212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Arial"/>
                        </a:rPr>
                        <a:t>942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18,1%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Arial"/>
                        </a:rPr>
                        <a:t>98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10,4%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Arial"/>
                        </a:rPr>
                        <a:t>114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12,1%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Arial"/>
                        </a:rPr>
                        <a:t>55015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Arial"/>
                        </a:rPr>
                        <a:t>59,1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Arial"/>
                        </a:rPr>
                        <a:t>58,40</a:t>
                      </a:r>
                    </a:p>
                  </a:txBody>
                  <a:tcPr marL="6305" marR="6305" marT="63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03335158"/>
              </p:ext>
            </p:extLst>
          </p:nvPr>
        </p:nvGraphicFramePr>
        <p:xfrm>
          <a:off x="3131840" y="1772816"/>
          <a:ext cx="5103670" cy="4548098"/>
        </p:xfrm>
        <a:graphic>
          <a:graphicData uri="http://schemas.openxmlformats.org/drawingml/2006/table">
            <a:tbl>
              <a:tblPr firstRow="1" firstCol="1">
                <a:tableStyleId>{69CF1AB2-1976-4502-BF36-3FF5EA218861}</a:tableStyleId>
              </a:tblPr>
              <a:tblGrid>
                <a:gridCol w="1947453"/>
                <a:gridCol w="1074457"/>
                <a:gridCol w="1074457"/>
                <a:gridCol w="1007303"/>
              </a:tblGrid>
              <a:tr h="24980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Предметы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Казань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46" marR="49446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46" marR="49446" marT="0" marB="0" anchor="ctr"/>
                </a:tc>
              </a:tr>
              <a:tr h="2498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49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70,4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73,6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72,03</a:t>
                      </a:r>
                      <a:endParaRPr lang="ru-RU" sz="1600" b="1" kern="12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49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П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51,0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54,4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55,78</a:t>
                      </a:r>
                      <a:endParaRPr lang="ru-RU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49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Б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</a:t>
                      </a:r>
                      <a:endParaRPr lang="ru-RU" sz="16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4,31</a:t>
                      </a: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49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 и ИКТ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62,4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65,9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70,23</a:t>
                      </a:r>
                      <a:endParaRPr lang="ru-RU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49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60,1</a:t>
                      </a:r>
                      <a:endParaRPr lang="ru-RU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59,1</a:t>
                      </a:r>
                      <a:endParaRPr lang="ru-RU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58,40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49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 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64,8</a:t>
                      </a:r>
                      <a:endParaRPr lang="ru-RU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60,0</a:t>
                      </a:r>
                      <a:endParaRPr lang="ru-RU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63,32</a:t>
                      </a:r>
                      <a:endParaRPr lang="ru-RU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49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56,3</a:t>
                      </a:r>
                      <a:endParaRPr lang="ru-RU" sz="16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54,6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56,96</a:t>
                      </a:r>
                      <a:endParaRPr lang="ru-RU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49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58,9</a:t>
                      </a:r>
                      <a:endParaRPr lang="ru-RU" sz="16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59,2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64,16</a:t>
                      </a: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49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66,7</a:t>
                      </a:r>
                      <a:endParaRPr lang="ru-RU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68,7</a:t>
                      </a:r>
                      <a:endParaRPr lang="ru-RU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66,34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49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56,8</a:t>
                      </a:r>
                      <a:endParaRPr lang="ru-RU" sz="16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57,5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60,16</a:t>
                      </a: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49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 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53,7</a:t>
                      </a:r>
                      <a:endParaRPr lang="ru-RU" sz="16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54,6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57,97</a:t>
                      </a: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49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Английский язык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75,0</a:t>
                      </a:r>
                      <a:endParaRPr lang="ru-RU" sz="16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77,4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77,02</a:t>
                      </a:r>
                      <a:endParaRPr lang="ru-RU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49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Немецкий язык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78,5</a:t>
                      </a:r>
                      <a:endParaRPr lang="ru-RU" sz="16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68,9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67,58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49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Французский язык 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70,3</a:t>
                      </a:r>
                      <a:endParaRPr lang="ru-RU" sz="16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77,5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82,94</a:t>
                      </a:r>
                      <a:endParaRPr lang="ru-RU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955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Испанский язык </a:t>
                      </a: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76,0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56,0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81,00</a:t>
                      </a:r>
                      <a:endParaRPr lang="ru-RU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 txBox="1">
            <a:spLocks/>
          </p:cNvSpPr>
          <p:nvPr/>
        </p:nvSpPr>
        <p:spPr bwMode="auto">
          <a:xfrm>
            <a:off x="982586" y="620688"/>
            <a:ext cx="8001024" cy="902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Georgia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Georgia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Georgia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Georgia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Georgia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Georgia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Georgia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Georgia" pitchFamily="18" charset="0"/>
              </a:defRPr>
            </a:lvl9pPr>
          </a:lstStyle>
          <a:p>
            <a:pPr algn="ctr"/>
            <a:r>
              <a:rPr lang="ru-RU" sz="3200" b="1" kern="1200" dirty="0" smtClean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Средний балл ЕГЭ</a:t>
            </a:r>
            <a:endParaRPr lang="ru-RU" sz="3200" b="1" kern="1200" dirty="0">
              <a:solidFill>
                <a:srgbClr val="00206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vvrgornsh.ucoz.ru/0526392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475" y="4221088"/>
            <a:ext cx="2154619" cy="135471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601933" y="2780928"/>
            <a:ext cx="20412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>
                <a:solidFill>
                  <a:srgbClr val="C00000"/>
                </a:solidFill>
              </a:rPr>
              <a:t>5 </a:t>
            </a:r>
            <a:r>
              <a:rPr lang="ru-RU" sz="2000" b="1" dirty="0" smtClean="0">
                <a:solidFill>
                  <a:srgbClr val="C00000"/>
                </a:solidFill>
              </a:rPr>
              <a:t>313 </a:t>
            </a:r>
            <a:endParaRPr lang="ru-RU" sz="2000" b="1" dirty="0">
              <a:solidFill>
                <a:srgbClr val="C00000"/>
              </a:solidFill>
            </a:endParaRPr>
          </a:p>
          <a:p>
            <a:pPr lvl="0"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выпускников </a:t>
            </a:r>
          </a:p>
          <a:p>
            <a:pPr lvl="0"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11-х классов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990702" y="6400800"/>
            <a:ext cx="2133600" cy="457200"/>
          </a:xfrm>
        </p:spPr>
        <p:txBody>
          <a:bodyPr/>
          <a:lstStyle/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3</a:t>
            </a:fld>
            <a:endParaRPr lang="fr-CA" dirty="0"/>
          </a:p>
        </p:txBody>
      </p:sp>
    </p:spTree>
    <p:extLst>
      <p:ext uri="{BB962C8B-B14F-4D97-AF65-F5344CB8AC3E}">
        <p14:creationId xmlns="" xmlns:p14="http://schemas.microsoft.com/office/powerpoint/2010/main" val="9410496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Химия ЕГЭ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30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2" y="1643050"/>
          <a:ext cx="8001057" cy="4786344"/>
        </p:xfrm>
        <a:graphic>
          <a:graphicData uri="http://schemas.openxmlformats.org/drawingml/2006/table">
            <a:tbl>
              <a:tblPr/>
              <a:tblGrid>
                <a:gridCol w="656016"/>
                <a:gridCol w="667731"/>
                <a:gridCol w="667731"/>
                <a:gridCol w="667731"/>
                <a:gridCol w="667731"/>
                <a:gridCol w="667731"/>
                <a:gridCol w="667731"/>
                <a:gridCol w="667731"/>
                <a:gridCol w="667731"/>
                <a:gridCol w="667731"/>
                <a:gridCol w="667731"/>
                <a:gridCol w="667731"/>
              </a:tblGrid>
              <a:tr h="180861">
                <a:tc gridSpan="12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latin typeface="Arial"/>
                      </a:endParaRPr>
                    </a:p>
                  </a:txBody>
                  <a:tcPr marL="5869" marR="5869" marT="58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latin typeface="Arial"/>
                      </a:endParaRPr>
                    </a:p>
                  </a:txBody>
                  <a:tcPr marL="5869" marR="5869" marT="58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latin typeface="Arial"/>
                      </a:endParaRPr>
                    </a:p>
                  </a:txBody>
                  <a:tcPr marL="5869" marR="5869" marT="58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latin typeface="Arial"/>
                      </a:endParaRPr>
                    </a:p>
                  </a:txBody>
                  <a:tcPr marL="5869" marR="5869" marT="58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latin typeface="Arial"/>
                      </a:endParaRPr>
                    </a:p>
                  </a:txBody>
                  <a:tcPr marL="5869" marR="5869" marT="58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latin typeface="Arial"/>
                      </a:endParaRPr>
                    </a:p>
                  </a:txBody>
                  <a:tcPr marL="5869" marR="5869" marT="58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latin typeface="Arial"/>
                      </a:endParaRPr>
                    </a:p>
                  </a:txBody>
                  <a:tcPr marL="5869" marR="5869" marT="58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latin typeface="Arial"/>
                      </a:endParaRPr>
                    </a:p>
                  </a:txBody>
                  <a:tcPr marL="5869" marR="5869" marT="58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latin typeface="Arial"/>
                      </a:endParaRPr>
                    </a:p>
                  </a:txBody>
                  <a:tcPr marL="5869" marR="5869" marT="58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latin typeface="Arial"/>
                      </a:endParaRPr>
                    </a:p>
                  </a:txBody>
                  <a:tcPr marL="5869" marR="5869" marT="58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latin typeface="Arial"/>
                      </a:endParaRPr>
                    </a:p>
                  </a:txBody>
                  <a:tcPr marL="5869" marR="5869" marT="58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latin typeface="Arial"/>
                      </a:endParaRPr>
                    </a:p>
                  </a:txBody>
                  <a:tcPr marL="5869" marR="5869" marT="58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487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Район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Кол-во выпускников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Кол-во участников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% участия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Ниже </a:t>
                      </a:r>
                      <a:r>
                        <a:rPr lang="en-US" sz="1400" b="0" i="0" u="none" strike="noStrike" dirty="0">
                          <a:latin typeface="Arial"/>
                        </a:rPr>
                        <a:t>min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%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От 80 до 100 баллов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%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Общий балл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Средний балл 2016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Средний балл 2017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В сравнении (+-)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8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А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437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67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15,3%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13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19,4%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4,5%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3392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57,6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50,63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-7,0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8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Н-С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879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115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13,1%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3,5%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31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27,0%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7650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58,0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66,52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8,5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8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К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451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41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9,1%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9,8%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7,3%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2277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56,2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55,54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-0,7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8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М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690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103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14,9%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1,9%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21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20,4%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6908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65,6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67,07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1,5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8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В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929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147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15,8%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8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5,4%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37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25,2%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9807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61,8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66,71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4,9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8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П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900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130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14,4%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9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6,9%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20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15,4%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8229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60,8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63,30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2,5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8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С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926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113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12,2%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6,2%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19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16,8%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7072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57,4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62,58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5,2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8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Arial"/>
                        </a:rPr>
                        <a:t>Казань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Arial"/>
                        </a:rPr>
                        <a:t>5212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Arial"/>
                        </a:rPr>
                        <a:t>716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13,7%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Arial"/>
                        </a:rPr>
                        <a:t>47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6,6%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Arial"/>
                        </a:rPr>
                        <a:t>134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18,7%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Arial"/>
                        </a:rPr>
                        <a:t>45335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Arial"/>
                        </a:rPr>
                        <a:t>59,9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Arial"/>
                        </a:rPr>
                        <a:t>63,32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3,4</a:t>
                      </a:r>
                    </a:p>
                  </a:txBody>
                  <a:tcPr marL="5869" marR="5869" marT="58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География ЕГЭ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31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622389"/>
          <a:ext cx="8715435" cy="4664131"/>
        </p:xfrm>
        <a:graphic>
          <a:graphicData uri="http://schemas.openxmlformats.org/drawingml/2006/table">
            <a:tbl>
              <a:tblPr/>
              <a:tblGrid>
                <a:gridCol w="682245"/>
                <a:gridCol w="730290"/>
                <a:gridCol w="730290"/>
                <a:gridCol w="730290"/>
                <a:gridCol w="730290"/>
                <a:gridCol w="730290"/>
                <a:gridCol w="730290"/>
                <a:gridCol w="730290"/>
                <a:gridCol w="730290"/>
                <a:gridCol w="730290"/>
                <a:gridCol w="730290"/>
                <a:gridCol w="730290"/>
              </a:tblGrid>
              <a:tr h="12117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Район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Кол-во выпускников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Кол-во участников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% участия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Ниже 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min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От 80 до 100 баллов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Общий балл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Средний балл 2016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Средний балл 2017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Arial"/>
                        </a:rPr>
                        <a:t>В сравнении (+-)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4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А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437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0,9%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0,0%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0,0%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249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61,0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62,25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1,3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4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Н-С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879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8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0,9%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0,0%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12,5%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473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68,3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59,13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-9,2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4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К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451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0,4%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0,0%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50,0%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152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53,5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76,00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22,5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4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М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690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0,3%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0,0%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50,0%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165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70,0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82,50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12,5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4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В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929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0,6%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0,0%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16,7%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408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73,0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68,00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-5,0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4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П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900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0,3%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33,3%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66,7%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253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62,8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84,33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21,5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4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С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926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10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1,1%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0,0%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0,0%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622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72,1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62,20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-9,9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4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Arial"/>
                        </a:rPr>
                        <a:t>Казань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Arial"/>
                        </a:rPr>
                        <a:t>5212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Arial"/>
                        </a:rPr>
                        <a:t>35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0,7%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Arial"/>
                        </a:rPr>
                        <a:t>1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2,9%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Arial"/>
                        </a:rPr>
                        <a:t>6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Arial"/>
                        </a:rPr>
                        <a:t>17,1%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Arial"/>
                        </a:rPr>
                        <a:t>2322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Arial"/>
                        </a:rPr>
                        <a:t>68,7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Arial"/>
                        </a:rPr>
                        <a:t>66,34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Arial"/>
                        </a:rPr>
                        <a:t>-2,4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boughadimtr.files.wordpress.com/2010/03/adaaaaa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7744" y="5421145"/>
            <a:ext cx="1440160" cy="124000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71600" y="445293"/>
            <a:ext cx="7532340" cy="1143000"/>
          </a:xfrm>
        </p:spPr>
        <p:txBody>
          <a:bodyPr>
            <a:noAutofit/>
          </a:bodyPr>
          <a:lstStyle/>
          <a:p>
            <a:pPr algn="ctr"/>
            <a:r>
              <a:rPr lang="ru-RU" sz="2800" b="1" kern="1200" dirty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Рейтинг по результатам ЕГЭ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28452310"/>
              </p:ext>
            </p:extLst>
          </p:nvPr>
        </p:nvGraphicFramePr>
        <p:xfrm>
          <a:off x="971600" y="1772816"/>
          <a:ext cx="3672408" cy="3600401"/>
        </p:xfrm>
        <a:graphic>
          <a:graphicData uri="http://schemas.openxmlformats.org/drawingml/2006/table">
            <a:tbl>
              <a:tblPr firstRow="1">
                <a:tableStyleId>{5DA37D80-6434-44D0-A028-1B22A696006F}</a:tableStyleId>
              </a:tblPr>
              <a:tblGrid>
                <a:gridCol w="1836204"/>
                <a:gridCol w="1836204"/>
              </a:tblGrid>
              <a:tr h="5539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ОУ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по русскому языку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769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Лицей №131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87,2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№7 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86,5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№12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85,6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5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IT-лицей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84,6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Лицей №159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84,4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5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Лицей К(П)ФУ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83,8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№94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83,8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№122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82,9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5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СОШИ "</a:t>
                      </a:r>
                      <a:r>
                        <a:rPr lang="ru-RU" sz="1600" kern="12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СОлНЦе</a:t>
                      </a: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81,7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№8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81,2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№72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80,7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51774047"/>
              </p:ext>
            </p:extLst>
          </p:nvPr>
        </p:nvGraphicFramePr>
        <p:xfrm>
          <a:off x="4860032" y="1772816"/>
          <a:ext cx="3816424" cy="3613488"/>
        </p:xfrm>
        <a:graphic>
          <a:graphicData uri="http://schemas.openxmlformats.org/drawingml/2006/table">
            <a:tbl>
              <a:tblPr firstRow="1">
                <a:tableStyleId>{5DA37D80-6434-44D0-A028-1B22A696006F}</a:tableStyleId>
              </a:tblPr>
              <a:tblGrid>
                <a:gridCol w="1800200"/>
                <a:gridCol w="2016224"/>
              </a:tblGrid>
              <a:tr h="6022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ОУ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русскому языку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</a:tr>
              <a:tr h="30112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№73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60,0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12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№ 81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60,0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1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№ 32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59,3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12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№ 156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58,8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12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№ 99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57,8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12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ККШИ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56,7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1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№ 41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56,5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12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№ 8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55,9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12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№ 14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55,7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1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№ 67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48,3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170" name="Picture 2" descr="https://thewomenscode.com/wp-content/uploads/2012/08/bigstock-A-Big-Question-8045721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08035" y="5489031"/>
            <a:ext cx="1123929" cy="11721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48264" y="6309320"/>
            <a:ext cx="2133600" cy="457200"/>
          </a:xfrm>
        </p:spPr>
        <p:txBody>
          <a:bodyPr/>
          <a:lstStyle/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32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xmlns="" val="1144086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boughadimtr.files.wordpress.com/2010/03/adaaaaa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752" y="5483140"/>
            <a:ext cx="1368152" cy="117800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71600" y="445293"/>
            <a:ext cx="7532340" cy="1143000"/>
          </a:xfrm>
        </p:spPr>
        <p:txBody>
          <a:bodyPr>
            <a:noAutofit/>
          </a:bodyPr>
          <a:lstStyle/>
          <a:p>
            <a:pPr algn="ctr"/>
            <a:r>
              <a:rPr lang="ru-RU" sz="2800" b="1" kern="1200" dirty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Рейтинг по результатам ЕГЭ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15673341"/>
              </p:ext>
            </p:extLst>
          </p:nvPr>
        </p:nvGraphicFramePr>
        <p:xfrm>
          <a:off x="971600" y="1729633"/>
          <a:ext cx="3816424" cy="3652906"/>
        </p:xfrm>
        <a:graphic>
          <a:graphicData uri="http://schemas.openxmlformats.org/drawingml/2006/table">
            <a:tbl>
              <a:tblPr firstRow="1">
                <a:tableStyleId>{5DA37D80-6434-44D0-A028-1B22A696006F}</a:tableStyleId>
              </a:tblPr>
              <a:tblGrid>
                <a:gridCol w="1908212"/>
                <a:gridCol w="1908212"/>
              </a:tblGrid>
              <a:tr h="2560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ОУ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по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математике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5601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Лицей №131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1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IT-лицей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75,3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1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СОШИ "</a:t>
                      </a:r>
                      <a:r>
                        <a:rPr lang="ru-RU" sz="1600" kern="12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СОлНЦе</a:t>
                      </a: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73,1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1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Лицей К(П)ФУ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72,3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1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Лицей-интернат №7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71,5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1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СОШ №175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1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Гимназия №7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1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Лицей №149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1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Гимназия №27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1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Лицей №145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1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Инж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лицей КНИТУ КАИ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66,3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80010268"/>
              </p:ext>
            </p:extLst>
          </p:nvPr>
        </p:nvGraphicFramePr>
        <p:xfrm>
          <a:off x="5004048" y="1700811"/>
          <a:ext cx="3816424" cy="3598543"/>
        </p:xfrm>
        <a:graphic>
          <a:graphicData uri="http://schemas.openxmlformats.org/drawingml/2006/table">
            <a:tbl>
              <a:tblPr firstRow="1">
                <a:tableStyleId>{5DA37D80-6434-44D0-A028-1B22A696006F}</a:tableStyleId>
              </a:tblPr>
              <a:tblGrid>
                <a:gridCol w="1908212"/>
                <a:gridCol w="1908212"/>
              </a:tblGrid>
              <a:tr h="5040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ОУ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математике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</a:tr>
              <a:tr h="30767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№77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39,0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767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№ 99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38,4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767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№  38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37,8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767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№ 71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37,5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767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№ 43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37,0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76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№ 82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37,0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767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№ 60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35,7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767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№ 13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33,7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767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№ 119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32,6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76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№ 41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27,6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9" name="Picture 2" descr="https://thewomenscode.com/wp-content/uploads/2012/08/bigstock-A-Big-Question-8045721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404775"/>
            <a:ext cx="1234978" cy="128792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82440" y="6309320"/>
            <a:ext cx="2133600" cy="457200"/>
          </a:xfrm>
        </p:spPr>
        <p:txBody>
          <a:bodyPr/>
          <a:lstStyle/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33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xmlns="" val="3938732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05046" y="6381328"/>
            <a:ext cx="2133600" cy="457200"/>
          </a:xfrm>
        </p:spPr>
        <p:txBody>
          <a:bodyPr/>
          <a:lstStyle/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34</a:t>
            </a:fld>
            <a:endParaRPr lang="fr-CA" dirty="0"/>
          </a:p>
        </p:txBody>
      </p:sp>
      <p:sp>
        <p:nvSpPr>
          <p:cNvPr id="4" name="TextBox 7"/>
          <p:cNvSpPr txBox="1">
            <a:spLocks noChangeArrowheads="1"/>
          </p:cNvSpPr>
          <p:nvPr/>
        </p:nvSpPr>
        <p:spPr bwMode="auto">
          <a:xfrm>
            <a:off x="1403648" y="620688"/>
            <a:ext cx="750045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800" b="1" dirty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«Золотой фонд</a:t>
            </a:r>
            <a:r>
              <a:rPr lang="ru-RU" altLang="ru-RU" sz="2800" b="1" dirty="0" smtClean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» </a:t>
            </a:r>
          </a:p>
          <a:p>
            <a:pPr algn="ctr" eaLnBrk="1" hangingPunct="1"/>
            <a:r>
              <a:rPr lang="ru-RU" altLang="ru-RU" sz="2800" b="1" dirty="0" smtClean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казанского образования</a:t>
            </a:r>
            <a:endParaRPr lang="ru-RU" altLang="ru-RU" sz="2800" b="1" dirty="0">
              <a:solidFill>
                <a:srgbClr val="00206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78682807"/>
              </p:ext>
            </p:extLst>
          </p:nvPr>
        </p:nvGraphicFramePr>
        <p:xfrm>
          <a:off x="928662" y="1827215"/>
          <a:ext cx="7891810" cy="4426400"/>
        </p:xfrm>
        <a:graphic>
          <a:graphicData uri="http://schemas.openxmlformats.org/drawingml/2006/table">
            <a:tbl>
              <a:tblPr firstRow="1" firstCol="1">
                <a:tableStyleId>{BDBED569-4797-4DF1-A0F4-6AAB3CD982D8}</a:tableStyleId>
              </a:tblPr>
              <a:tblGrid>
                <a:gridCol w="2571768"/>
                <a:gridCol w="2391457"/>
                <a:gridCol w="1171434"/>
                <a:gridCol w="1757151"/>
              </a:tblGrid>
              <a:tr h="5878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Образовательная организация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ФИО учителя, подготовившего 100-балльника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100-балльников 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Предмет, по которому набраны 100 баллов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351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Лицей </a:t>
                      </a: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145 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Садриев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В.Э.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 и ИКТ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6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</a:t>
                      </a: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Соложенцева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Р.С.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Мухина Т.В.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                                                                                      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 и ИКТ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3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Лицей </a:t>
                      </a: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177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Переведенцева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Е.А.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Сидоров А.В.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Фишкина Э.З.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Лицей-интернат </a:t>
                      </a: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Азимуратов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Ш.Б.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 и ИКТ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Гимназия-интернат </a:t>
                      </a: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Мустафина Ф.Х.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Школа </a:t>
                      </a: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Бахитова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Р.Р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31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</a:t>
                      </a: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 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Гатаулина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Н.У.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Сергеева Е.А.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Школа </a:t>
                      </a: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 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Хантимирова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Р.А.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566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</a:t>
                      </a: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Конык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Л.И.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Гибадуллина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З.М.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Лицей-интернат </a:t>
                      </a: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 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Зиганшин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Р.Г.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 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</a:t>
                      </a: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r>
                        <a:rPr lang="ru-RU" sz="14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Иванова Л.Г.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80459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982076" y="6309320"/>
            <a:ext cx="2133600" cy="457200"/>
          </a:xfrm>
        </p:spPr>
        <p:txBody>
          <a:bodyPr/>
          <a:lstStyle/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35</a:t>
            </a:fld>
            <a:endParaRPr lang="fr-CA" dirty="0"/>
          </a:p>
        </p:txBody>
      </p:sp>
      <p:sp>
        <p:nvSpPr>
          <p:cNvPr id="4" name="TextBox 7"/>
          <p:cNvSpPr txBox="1">
            <a:spLocks noChangeArrowheads="1"/>
          </p:cNvSpPr>
          <p:nvPr/>
        </p:nvSpPr>
        <p:spPr bwMode="auto">
          <a:xfrm>
            <a:off x="1403648" y="620688"/>
            <a:ext cx="750045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800" b="1" dirty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«Золотой фонд</a:t>
            </a:r>
            <a:r>
              <a:rPr lang="ru-RU" altLang="ru-RU" sz="2800" b="1" dirty="0" smtClean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» </a:t>
            </a:r>
          </a:p>
          <a:p>
            <a:pPr algn="ctr" eaLnBrk="1" hangingPunct="1"/>
            <a:r>
              <a:rPr lang="ru-RU" altLang="ru-RU" sz="2800" b="1" dirty="0" smtClean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казанского образования</a:t>
            </a:r>
            <a:endParaRPr lang="ru-RU" altLang="ru-RU" sz="2800" b="1" dirty="0">
              <a:solidFill>
                <a:srgbClr val="00206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01180270"/>
              </p:ext>
            </p:extLst>
          </p:nvPr>
        </p:nvGraphicFramePr>
        <p:xfrm>
          <a:off x="928662" y="2094837"/>
          <a:ext cx="7891809" cy="3497085"/>
        </p:xfrm>
        <a:graphic>
          <a:graphicData uri="http://schemas.openxmlformats.org/drawingml/2006/table">
            <a:tbl>
              <a:tblPr firstRow="1" firstCol="1">
                <a:tableStyleId>{BDBED569-4797-4DF1-A0F4-6AAB3CD982D8}</a:tableStyleId>
              </a:tblPr>
              <a:tblGrid>
                <a:gridCol w="2689718"/>
                <a:gridCol w="2312041"/>
                <a:gridCol w="1156020"/>
                <a:gridCol w="1734030"/>
              </a:tblGrid>
              <a:tr h="5878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Образовательная организация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ФИО учителя, подготовившего 100-балльника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100-балльников 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Предмет, по которому набраны 100 баллов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3513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Гимназия </a:t>
                      </a: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</a:t>
                      </a: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 </a:t>
                      </a:r>
                      <a:endParaRPr lang="ru-RU" sz="1400" b="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Сарварова</a:t>
                      </a: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И.И.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Информатика и ИКТ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0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</a:t>
                      </a: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</a:t>
                      </a: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  </a:t>
                      </a:r>
                      <a:endParaRPr lang="ru-RU" sz="1400" b="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Рамазанова Д.С.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Русский язык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9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</a:t>
                      </a: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</a:t>
                      </a: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141 </a:t>
                      </a:r>
                      <a:endParaRPr lang="ru-RU" sz="1400" b="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Дупленкова</a:t>
                      </a: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Г.В.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Литература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3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</a:t>
                      </a: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</a:t>
                      </a: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167 </a:t>
                      </a:r>
                      <a:endParaRPr lang="ru-RU" sz="1400" b="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Гатина</a:t>
                      </a: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Н.Н.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Литература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3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ОШИ </a:t>
                      </a: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</a:t>
                      </a:r>
                      <a:r>
                        <a:rPr lang="ru-RU" sz="1400" b="0" kern="12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СОлНЦе</a:t>
                      </a: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Антипанова</a:t>
                      </a: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М.М.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Литература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3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Гимназия </a:t>
                      </a: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</a:t>
                      </a: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96</a:t>
                      </a:r>
                      <a:endParaRPr lang="ru-RU" sz="1400" b="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Корнилова И.Г.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Русский язык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31">
                <a:tc rowSpan="3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Лицей </a:t>
                      </a: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</a:t>
                      </a: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131</a:t>
                      </a:r>
                      <a:endParaRPr lang="ru-RU" sz="1400" b="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Аитов</a:t>
                      </a: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Р.Р.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Информатика и ИКТ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Шубинкин</a:t>
                      </a: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В.Н.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Информатика и ИКТ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Семенов А.В.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Физика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56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Лицей </a:t>
                      </a: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</a:t>
                      </a: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116</a:t>
                      </a:r>
                      <a:endParaRPr lang="ru-RU" sz="1400" b="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Рафикова</a:t>
                      </a: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Н.А.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Русский язык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31">
                <a:tc row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Лицей имени </a:t>
                      </a:r>
                      <a:r>
                        <a:rPr lang="ru-RU" sz="1400" b="0" kern="12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Н.И.Лобачевского</a:t>
                      </a: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КФУ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Мубаракшин</a:t>
                      </a: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Р.И.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Физика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Сафиуллина Н.И.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Биология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85042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948264" y="6309320"/>
            <a:ext cx="2133600" cy="457200"/>
          </a:xfrm>
        </p:spPr>
        <p:txBody>
          <a:bodyPr/>
          <a:lstStyle/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36</a:t>
            </a:fld>
            <a:endParaRPr lang="fr-CA" dirty="0"/>
          </a:p>
        </p:txBody>
      </p:sp>
      <p:sp>
        <p:nvSpPr>
          <p:cNvPr id="4" name="TextBox 7"/>
          <p:cNvSpPr txBox="1">
            <a:spLocks noChangeArrowheads="1"/>
          </p:cNvSpPr>
          <p:nvPr/>
        </p:nvSpPr>
        <p:spPr bwMode="auto">
          <a:xfrm>
            <a:off x="1403648" y="620688"/>
            <a:ext cx="750045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800" b="1" dirty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«Золотой фонд</a:t>
            </a:r>
            <a:r>
              <a:rPr lang="ru-RU" altLang="ru-RU" sz="2800" b="1" dirty="0" smtClean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» </a:t>
            </a:r>
          </a:p>
          <a:p>
            <a:pPr algn="ctr" eaLnBrk="1" hangingPunct="1"/>
            <a:r>
              <a:rPr lang="ru-RU" altLang="ru-RU" sz="2800" b="1" dirty="0" smtClean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казанского образования</a:t>
            </a:r>
            <a:endParaRPr lang="ru-RU" altLang="ru-RU" sz="2800" b="1" dirty="0">
              <a:solidFill>
                <a:srgbClr val="00206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89882984"/>
              </p:ext>
            </p:extLst>
          </p:nvPr>
        </p:nvGraphicFramePr>
        <p:xfrm>
          <a:off x="1000101" y="2094837"/>
          <a:ext cx="7820371" cy="3469691"/>
        </p:xfrm>
        <a:graphic>
          <a:graphicData uri="http://schemas.openxmlformats.org/drawingml/2006/table">
            <a:tbl>
              <a:tblPr firstRow="1" firstCol="1">
                <a:tableStyleId>{BDBED569-4797-4DF1-A0F4-6AAB3CD982D8}</a:tableStyleId>
              </a:tblPr>
              <a:tblGrid>
                <a:gridCol w="2618280"/>
                <a:gridCol w="2312041"/>
                <a:gridCol w="1156020"/>
                <a:gridCol w="1734030"/>
              </a:tblGrid>
              <a:tr h="5878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Образовательная организация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ФИО учителя, подготовившего 100-балльника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100-балльников 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Предмет, по которому набраны 100 баллов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198" marR="411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3513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Лицей </a:t>
                      </a: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</a:t>
                      </a: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 </a:t>
                      </a:r>
                      <a:endParaRPr lang="ru-RU" sz="1400" b="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Чернышева О.А.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Русский язык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0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Гимназия </a:t>
                      </a: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</a:t>
                      </a: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 </a:t>
                      </a:r>
                      <a:endParaRPr lang="ru-RU" sz="1400" b="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Яшагина</a:t>
                      </a: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Т.А.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Русский язык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9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</a:t>
                      </a: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</a:t>
                      </a: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</a:t>
                      </a:r>
                      <a:endParaRPr lang="ru-RU" sz="1400" b="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Казакова Л.М.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           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Русский язык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31">
                <a:tc row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IT-лицей КФУ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Мартьянов Д.А.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Русский язык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Хасанов М.Г.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Митясова</a:t>
                      </a: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Е.А.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Информатика и ИКТ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Информатика и ИКТ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3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Гимназия </a:t>
                      </a: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</a:t>
                      </a: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139 </a:t>
                      </a:r>
                      <a:endParaRPr lang="ru-RU" sz="1400" b="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Якупова</a:t>
                      </a: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В.Ф.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Аблямитова</a:t>
                      </a: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Т.А.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Грищенко Н.А.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Биология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Химия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Русский язык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3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</a:t>
                      </a: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</a:t>
                      </a: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127 </a:t>
                      </a:r>
                      <a:endParaRPr lang="ru-RU" sz="1400" b="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Русскова</a:t>
                      </a: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Л.Г.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Химия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3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</a:t>
                      </a: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</a:t>
                      </a: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150 </a:t>
                      </a:r>
                      <a:endParaRPr lang="ru-RU" sz="1400" b="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Капралова</a:t>
                      </a: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И.А.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Русский язык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3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 </a:t>
                      </a: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</a:t>
                      </a: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 </a:t>
                      </a:r>
                      <a:endParaRPr lang="ru-RU" sz="1400" b="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Топорова</a:t>
                      </a: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А.Р.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Русский язык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87988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2285992"/>
            <a:ext cx="7313612" cy="1143008"/>
          </a:xfrm>
        </p:spPr>
        <p:txBody>
          <a:bodyPr/>
          <a:lstStyle/>
          <a:p>
            <a:pPr algn="ctr"/>
            <a:r>
              <a:rPr lang="ru-RU" cap="all" dirty="0" smtClean="0">
                <a:solidFill>
                  <a:srgbClr val="006666"/>
                </a:solidFill>
                <a:latin typeface="Georgia"/>
              </a:rPr>
              <a:t>СПАСИБО!</a:t>
            </a:r>
            <a:endParaRPr lang="ru-RU" cap="all" dirty="0">
              <a:solidFill>
                <a:srgbClr val="006666"/>
              </a:solidFill>
              <a:latin typeface="Georgia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37</a:t>
            </a:fld>
            <a:endParaRPr lang="fr-CA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52926290"/>
              </p:ext>
            </p:extLst>
          </p:nvPr>
        </p:nvGraphicFramePr>
        <p:xfrm>
          <a:off x="2880870" y="1772816"/>
          <a:ext cx="5003497" cy="4548098"/>
        </p:xfrm>
        <a:graphic>
          <a:graphicData uri="http://schemas.openxmlformats.org/drawingml/2006/table">
            <a:tbl>
              <a:tblPr firstRow="1" firstCol="1">
                <a:tableStyleId>{69CF1AB2-1976-4502-BF36-3FF5EA218861}</a:tableStyleId>
              </a:tblPr>
              <a:tblGrid>
                <a:gridCol w="2545639"/>
                <a:gridCol w="1316710"/>
                <a:gridCol w="1141148"/>
              </a:tblGrid>
              <a:tr h="24980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Предметы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Казань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РТ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498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49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72,03</a:t>
                      </a:r>
                      <a:endParaRPr lang="ru-RU" sz="1600" b="1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72,57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П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55,78</a:t>
                      </a:r>
                      <a:endParaRPr lang="ru-RU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55,68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Б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4,31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4,5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 и ИКТ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70,23</a:t>
                      </a:r>
                      <a:endParaRPr lang="ru-RU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67,73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58,40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59,18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 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63,32</a:t>
                      </a:r>
                      <a:endParaRPr lang="ru-RU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63,19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56,96</a:t>
                      </a:r>
                      <a:endParaRPr lang="ru-RU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56,70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64,16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64,35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66,34</a:t>
                      </a:r>
                      <a:endParaRPr lang="ru-RU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65,28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60,16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60,73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 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57,97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59,36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Английский язык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77,02</a:t>
                      </a:r>
                      <a:endParaRPr lang="ru-RU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75,43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Немецкий язык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67,58</a:t>
                      </a:r>
                      <a:endParaRPr lang="ru-RU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65,94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Французский язык </a:t>
                      </a:r>
                      <a:endParaRPr lang="ru-R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82,94</a:t>
                      </a:r>
                      <a:endParaRPr lang="ru-RU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79,96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55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Испанский язык </a:t>
                      </a: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81,00</a:t>
                      </a:r>
                      <a:endParaRPr lang="ru-RU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446" marR="494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81,00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Заголовок 2"/>
          <p:cNvSpPr txBox="1">
            <a:spLocks/>
          </p:cNvSpPr>
          <p:nvPr/>
        </p:nvSpPr>
        <p:spPr bwMode="auto">
          <a:xfrm>
            <a:off x="982586" y="620688"/>
            <a:ext cx="8001024" cy="902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Georgia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Georgia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Georgia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Georgia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Georgia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Georgia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Georgia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hlink"/>
                </a:solidFill>
                <a:latin typeface="Georgia" pitchFamily="18" charset="0"/>
              </a:defRPr>
            </a:lvl9pPr>
          </a:lstStyle>
          <a:p>
            <a:pPr algn="ctr"/>
            <a:r>
              <a:rPr lang="ru-RU" sz="3200" b="1" kern="1200" dirty="0" smtClean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Средний балл ЕГЭ</a:t>
            </a:r>
            <a:endParaRPr lang="ru-RU" sz="3200" b="1" kern="1200" dirty="0">
              <a:solidFill>
                <a:srgbClr val="00206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vvrgornsh.ucoz.ru/0526392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475" y="4221088"/>
            <a:ext cx="2154619" cy="135471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601932" y="2780928"/>
            <a:ext cx="227893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>
                <a:solidFill>
                  <a:srgbClr val="C00000"/>
                </a:solidFill>
              </a:rPr>
              <a:t>5 </a:t>
            </a:r>
            <a:r>
              <a:rPr lang="ru-RU" sz="2000" b="1" dirty="0" smtClean="0">
                <a:solidFill>
                  <a:srgbClr val="C00000"/>
                </a:solidFill>
              </a:rPr>
              <a:t>313 </a:t>
            </a:r>
            <a:endParaRPr lang="ru-RU" sz="2000" b="1" dirty="0">
              <a:solidFill>
                <a:srgbClr val="C00000"/>
              </a:solidFill>
            </a:endParaRPr>
          </a:p>
          <a:p>
            <a:pPr lvl="0"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выпускников </a:t>
            </a:r>
          </a:p>
          <a:p>
            <a:pPr lvl="0"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11-х классов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990702" y="6400800"/>
            <a:ext cx="2133600" cy="457200"/>
          </a:xfrm>
        </p:spPr>
        <p:txBody>
          <a:bodyPr/>
          <a:lstStyle/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4</a:t>
            </a:fld>
            <a:endParaRPr lang="fr-CA" dirty="0"/>
          </a:p>
        </p:txBody>
      </p:sp>
    </p:spTree>
    <p:extLst>
      <p:ext uri="{BB962C8B-B14F-4D97-AF65-F5344CB8AC3E}">
        <p14:creationId xmlns="" xmlns:p14="http://schemas.microsoft.com/office/powerpoint/2010/main" val="1590530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476672"/>
            <a:ext cx="74888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Доля участников, не преодолевших минимальный порог</a:t>
            </a:r>
          </a:p>
        </p:txBody>
      </p:sp>
      <p:graphicFrame>
        <p:nvGraphicFramePr>
          <p:cNvPr id="3" name="Объект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024384067"/>
              </p:ext>
            </p:extLst>
          </p:nvPr>
        </p:nvGraphicFramePr>
        <p:xfrm>
          <a:off x="1357290" y="1700808"/>
          <a:ext cx="7179085" cy="4766795"/>
        </p:xfrm>
        <a:graphic>
          <a:graphicData uri="http://schemas.openxmlformats.org/drawingml/2006/table">
            <a:tbl>
              <a:tblPr firstRow="1" firstCol="1">
                <a:tableStyleId>{5DA37D80-6434-44D0-A028-1B22A696006F}</a:tableStyleId>
              </a:tblPr>
              <a:tblGrid>
                <a:gridCol w="2786082"/>
                <a:gridCol w="1928826"/>
                <a:gridCol w="1419278"/>
                <a:gridCol w="1044899"/>
              </a:tblGrid>
              <a:tr h="3412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Предметы</a:t>
                      </a: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2015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2016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2017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150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6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0,04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0,04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0,01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П</a:t>
                      </a:r>
                      <a:endParaRPr lang="ru-RU" sz="16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5,8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2,61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3,0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Б</a:t>
                      </a:r>
                      <a:endParaRPr lang="ru-RU" sz="16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0,4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0,2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16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0,6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1,9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0,7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lang="ru-RU" sz="16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10,6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9,5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6,1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 </a:t>
                      </a:r>
                      <a:endParaRPr lang="ru-RU" sz="16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4,9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2,9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2,5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2,1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7,0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6,6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4,7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8,3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10,4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6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1,3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1,8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0,9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 и ИКТ</a:t>
                      </a:r>
                      <a:endParaRPr lang="ru-RU" sz="16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5,5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5,1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2,6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2,6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2,9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Английский язык</a:t>
                      </a:r>
                      <a:endParaRPr lang="ru-RU" sz="16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0,2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0,3</a:t>
                      </a:r>
                      <a:endParaRPr lang="ru-RU" sz="16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0,2</a:t>
                      </a:r>
                      <a:endParaRPr lang="ru-RU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Немецкий язык</a:t>
                      </a:r>
                      <a:endParaRPr lang="ru-RU" sz="16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Французский язык</a:t>
                      </a:r>
                      <a:endParaRPr lang="ru-RU" sz="16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91066" y="6383961"/>
            <a:ext cx="2133600" cy="457200"/>
          </a:xfrm>
        </p:spPr>
        <p:txBody>
          <a:bodyPr/>
          <a:lstStyle/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5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33327119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848872" cy="1143000"/>
          </a:xfrm>
        </p:spPr>
        <p:txBody>
          <a:bodyPr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kern="1200" dirty="0" smtClean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400" b="1" kern="1200" dirty="0" smtClean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4000" b="1" kern="1200" dirty="0" smtClean="0"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</a:t>
            </a:r>
            <a:r>
              <a:rPr lang="ru-RU" sz="4000" b="1" kern="1200" dirty="0"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2»</a:t>
            </a:r>
            <a:r>
              <a:rPr lang="ru-RU" sz="3200" b="1" kern="1200" dirty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kern="1200" dirty="0" smtClean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 </a:t>
            </a:r>
            <a:r>
              <a:rPr lang="ru-RU" sz="3200" b="1" kern="1200" dirty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математике (П)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948264" y="6309320"/>
            <a:ext cx="2133600" cy="457200"/>
          </a:xfrm>
        </p:spPr>
        <p:txBody>
          <a:bodyPr/>
          <a:lstStyle/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6</a:t>
            </a:fld>
            <a:endParaRPr lang="fr-C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9066870"/>
              </p:ext>
            </p:extLst>
          </p:nvPr>
        </p:nvGraphicFramePr>
        <p:xfrm>
          <a:off x="959328" y="1988840"/>
          <a:ext cx="7717128" cy="37320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0945"/>
                <a:gridCol w="5986183"/>
              </a:tblGrid>
              <a:tr h="535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учащихся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Образовательная организация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358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школа №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школы №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38, 43,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школы № 54,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77,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132, гимназия №37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63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школы № 34, 41, 49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80, 120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7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школы № 71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75, 85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87, 91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135,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179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гимназии № 18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28, 36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91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школы № 8, 48, 51, 57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58, 70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81,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 101, 127, 129, 133, 137, 146, 151, 170,173, гимназии № 2, 21, 52, 102, ККШИ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лицей 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№78, 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гимназия–интернат№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03101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848872" cy="1143000"/>
          </a:xfrm>
        </p:spPr>
        <p:txBody>
          <a:bodyPr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kern="1200" dirty="0" smtClean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400" b="1" kern="1200" dirty="0" smtClean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4000" b="1" kern="1200" dirty="0" smtClean="0"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</a:t>
            </a:r>
            <a:r>
              <a:rPr lang="ru-RU" sz="4000" b="1" kern="1200" dirty="0"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2»</a:t>
            </a:r>
            <a:r>
              <a:rPr lang="ru-RU" sz="3200" b="1" kern="1200" dirty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kern="1200" dirty="0" smtClean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 биологии</a:t>
            </a:r>
            <a:endParaRPr lang="ru-RU" sz="3200" b="1" kern="1200" dirty="0">
              <a:solidFill>
                <a:srgbClr val="00206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948264" y="6309320"/>
            <a:ext cx="2133600" cy="457200"/>
          </a:xfrm>
        </p:spPr>
        <p:txBody>
          <a:bodyPr/>
          <a:lstStyle/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7</a:t>
            </a:fld>
            <a:endParaRPr lang="fr-C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12685751"/>
              </p:ext>
            </p:extLst>
          </p:nvPr>
        </p:nvGraphicFramePr>
        <p:xfrm>
          <a:off x="959328" y="1988840"/>
          <a:ext cx="7632848" cy="36668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2041"/>
                <a:gridCol w="5920807"/>
              </a:tblGrid>
              <a:tr h="535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учащихся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Образовательная организация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3589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школа № 1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школа № 112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№37, лицей №35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63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школы № 13, 111,129,150,173,143,144,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гимназии № 27, 90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73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школы № 8, 9, 20, 23, 24, 32, 34, 38, 49, 51, 54, 55, 57, 58, 60</a:t>
                      </a:r>
                      <a:r>
                        <a:rPr lang="ru-RU" sz="2000" kern="12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65, 68, 72, 77, 84, 85, 88, 91, 98, 113, 117, 119, 120, 124, 137, 141, 147, 169, 170, 174, 179, гимназии №19, 50, 75, 152, 155, лицей № 121</a:t>
                      </a:r>
                      <a:endParaRPr lang="ru-RU" sz="2000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25086590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048306440"/>
              </p:ext>
            </p:extLst>
          </p:nvPr>
        </p:nvGraphicFramePr>
        <p:xfrm>
          <a:off x="864099" y="2060848"/>
          <a:ext cx="4572000" cy="24098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11563" y="1556792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73E87">
                    <a:lumMod val="75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Доля </a:t>
            </a:r>
            <a:r>
              <a:rPr lang="ru-RU" b="1" dirty="0" smtClean="0">
                <a:solidFill>
                  <a:srgbClr val="073E87">
                    <a:lumMod val="75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100-балльных </a:t>
            </a:r>
            <a:r>
              <a:rPr lang="ru-RU" b="1" dirty="0">
                <a:solidFill>
                  <a:srgbClr val="073E87">
                    <a:lumMod val="75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результатов </a:t>
            </a:r>
            <a:endParaRPr lang="ru-RU" b="1" dirty="0" smtClean="0">
              <a:solidFill>
                <a:srgbClr val="073E87">
                  <a:lumMod val="75000"/>
                </a:srgb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rgbClr val="073E87">
                    <a:lumMod val="75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 </a:t>
            </a:r>
            <a:r>
              <a:rPr lang="ru-RU" b="1" dirty="0">
                <a:solidFill>
                  <a:srgbClr val="073E87">
                    <a:lumMod val="75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общего количества по РТ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020374460"/>
              </p:ext>
            </p:extLst>
          </p:nvPr>
        </p:nvGraphicFramePr>
        <p:xfrm>
          <a:off x="3635896" y="3501008"/>
          <a:ext cx="5256584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04048" y="3356992"/>
            <a:ext cx="40428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73E87">
                    <a:lumMod val="75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Распределение 100-балльников по районам города</a:t>
            </a:r>
            <a:endParaRPr lang="ru-RU" b="1" dirty="0">
              <a:solidFill>
                <a:srgbClr val="073E87">
                  <a:lumMod val="75000"/>
                </a:srgb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75527" y="908720"/>
            <a:ext cx="7262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ЕГЭ на 100 баллов</a:t>
            </a:r>
            <a:endParaRPr lang="ru-RU" sz="2800" b="1" dirty="0">
              <a:solidFill>
                <a:srgbClr val="00206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9" name="Picture 4" descr="http://polessk-school.ucoz.ru/_nw/1/s2060578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713984"/>
            <a:ext cx="2376264" cy="161288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547665" y="4978144"/>
            <a:ext cx="22322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русский язык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информатика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литература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химия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биология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физика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99592" y="4437112"/>
            <a:ext cx="3372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73E87">
                    <a:lumMod val="75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Наибольшее количество 100-балльников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9586" y="6383961"/>
            <a:ext cx="2133600" cy="457200"/>
          </a:xfrm>
        </p:spPr>
        <p:txBody>
          <a:bodyPr/>
          <a:lstStyle/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8</a:t>
            </a:fld>
            <a:endParaRPr lang="fr-CA" dirty="0"/>
          </a:p>
        </p:txBody>
      </p:sp>
      <p:sp>
        <p:nvSpPr>
          <p:cNvPr id="10" name="Левая фигурная скобка 9"/>
          <p:cNvSpPr/>
          <p:nvPr/>
        </p:nvSpPr>
        <p:spPr bwMode="auto">
          <a:xfrm>
            <a:off x="1187624" y="5083443"/>
            <a:ext cx="281163" cy="1513909"/>
          </a:xfrm>
          <a:prstGeom prst="leftBrace">
            <a:avLst/>
          </a:prstGeom>
          <a:noFill/>
          <a:ln w="2857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1561" y="5624474"/>
            <a:ext cx="5760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46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567029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Box 7"/>
          <p:cNvSpPr txBox="1">
            <a:spLocks noChangeArrowheads="1"/>
          </p:cNvSpPr>
          <p:nvPr/>
        </p:nvSpPr>
        <p:spPr bwMode="auto">
          <a:xfrm>
            <a:off x="1588278" y="620688"/>
            <a:ext cx="750045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14400" eaLnBrk="1" hangingPunct="1"/>
            <a:r>
              <a:rPr lang="ru-RU" altLang="ru-RU" sz="2800" b="1" dirty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Школы, подготовившие </a:t>
            </a:r>
            <a:endParaRPr lang="ru-RU" altLang="ru-RU" sz="2800" b="1" dirty="0" smtClean="0">
              <a:solidFill>
                <a:srgbClr val="00206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algn="ctr" defTabSz="914400" eaLnBrk="1" hangingPunct="1"/>
            <a:r>
              <a:rPr lang="ru-RU" altLang="ru-RU" sz="2800" b="1" dirty="0" smtClean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100-балльников</a:t>
            </a:r>
            <a:endParaRPr lang="ru-RU" altLang="ru-RU" sz="2800" b="1" dirty="0">
              <a:solidFill>
                <a:srgbClr val="00206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44887114"/>
              </p:ext>
            </p:extLst>
          </p:nvPr>
        </p:nvGraphicFramePr>
        <p:xfrm>
          <a:off x="1000100" y="1772816"/>
          <a:ext cx="7786742" cy="3866814"/>
        </p:xfrm>
        <a:graphic>
          <a:graphicData uri="http://schemas.openxmlformats.org/drawingml/2006/table">
            <a:tbl>
              <a:tblPr firstRow="1" firstCol="1">
                <a:tableStyleId>{21E4AEA4-8DFA-4A89-87EB-49C32662AFE0}</a:tableStyleId>
              </a:tblPr>
              <a:tblGrid>
                <a:gridCol w="2898611"/>
                <a:gridCol w="4888131"/>
              </a:tblGrid>
              <a:tr h="663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100 </a:t>
                      </a:r>
                      <a:r>
                        <a:rPr lang="ru-RU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балльников </a:t>
                      </a:r>
                      <a:endParaRPr lang="ru-RU" sz="1600" b="1" i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811" marR="4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Школа</a:t>
                      </a:r>
                      <a:endParaRPr lang="ru-RU" sz="1600" b="1" i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1811" marR="4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48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IT</a:t>
                      </a:r>
                      <a:r>
                        <a:rPr lang="ru-RU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-лицей </a:t>
                      </a:r>
                      <a:endParaRPr lang="ru-RU" sz="16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32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лицей </a:t>
                      </a:r>
                      <a:r>
                        <a:rPr lang="ru-RU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№131</a:t>
                      </a:r>
                      <a:endParaRPr lang="ru-RU" sz="16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99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3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гимназии </a:t>
                      </a:r>
                      <a:r>
                        <a:rPr lang="ru-RU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r>
                        <a:rPr lang="ru-RU" sz="16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139,  лицей </a:t>
                      </a:r>
                      <a:r>
                        <a:rPr lang="ru-RU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r>
                        <a:rPr lang="ru-RU" sz="16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177,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лицей </a:t>
                      </a:r>
                      <a:r>
                        <a:rPr lang="ru-RU" sz="1600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им.Лобачевского</a:t>
                      </a:r>
                      <a:r>
                        <a:rPr lang="ru-RU" sz="16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КФУ</a:t>
                      </a:r>
                      <a:endParaRPr lang="ru-RU" sz="16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88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2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гимназии </a:t>
                      </a:r>
                      <a:r>
                        <a:rPr lang="ru-RU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r>
                        <a:rPr lang="ru-RU" sz="16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7, 94, 102</a:t>
                      </a:r>
                      <a:endParaRPr lang="ru-RU" sz="16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73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1 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лицеи-интернаты № 2, 7, лицеи № 35,116,145</a:t>
                      </a:r>
                      <a:endParaRPr lang="ru-RU" sz="16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гимназии № 9,20, 52, 96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гимназия-интернат № 4</a:t>
                      </a:r>
                      <a:endParaRPr lang="ru-RU" sz="16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школы № 42, 55,58, 68, 127, 135,141, 150,167 </a:t>
                      </a:r>
                      <a:r>
                        <a:rPr lang="ru-RU" sz="1600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СОлНЦе</a:t>
                      </a:r>
                      <a:endParaRPr lang="ru-RU" sz="16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73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итого: </a:t>
                      </a: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результатов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образовательных </a:t>
                      </a:r>
                      <a:r>
                        <a:rPr lang="ru-RU" sz="16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организаций</a:t>
                      </a:r>
                      <a:endParaRPr lang="ru-RU" sz="1600" b="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93699" y="6383961"/>
            <a:ext cx="2133600" cy="457200"/>
          </a:xfrm>
        </p:spPr>
        <p:txBody>
          <a:bodyPr/>
          <a:lstStyle/>
          <a:p>
            <a:pPr>
              <a:defRPr/>
            </a:pPr>
            <a:fld id="{AA38DE17-B53E-4355-9633-9281DD4D1C4A}" type="slidenum">
              <a:rPr lang="fr-CA" smtClean="0"/>
              <a:pPr>
                <a:defRPr/>
              </a:pPr>
              <a:t>9</a:t>
            </a:fld>
            <a:endParaRPr lang="fr-CA" dirty="0"/>
          </a:p>
        </p:txBody>
      </p:sp>
    </p:spTree>
    <p:extLst>
      <p:ext uri="{BB962C8B-B14F-4D97-AF65-F5344CB8AC3E}">
        <p14:creationId xmlns="" xmlns:p14="http://schemas.microsoft.com/office/powerpoint/2010/main" val="2724787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'День открытых дверей'">
  <a:themeElements>
    <a:clrScheme name="ParentOpnH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ParentOpnHse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arentOpnH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13776</TotalTime>
  <Words>5105</Words>
  <Application>Microsoft Office PowerPoint</Application>
  <PresentationFormat>Экран (4:3)</PresentationFormat>
  <Paragraphs>3328</Paragraphs>
  <Slides>37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Презентация 'День открытых дверей'</vt:lpstr>
      <vt:lpstr>Слайд 1</vt:lpstr>
      <vt:lpstr>Слайд 2</vt:lpstr>
      <vt:lpstr>Слайд 3</vt:lpstr>
      <vt:lpstr>Слайд 4</vt:lpstr>
      <vt:lpstr>Слайд 5</vt:lpstr>
      <vt:lpstr> «2» по математике (П)</vt:lpstr>
      <vt:lpstr> «2» по биологии</vt:lpstr>
      <vt:lpstr>Слайд 8</vt:lpstr>
      <vt:lpstr>Слайд 9</vt:lpstr>
      <vt:lpstr>Слайд 10</vt:lpstr>
      <vt:lpstr>Слайд 11</vt:lpstr>
      <vt:lpstr>Слайд 12</vt:lpstr>
      <vt:lpstr>ОГЭ Биология</vt:lpstr>
      <vt:lpstr>   ОГЭ- 2017 МАТЕМАТИКА </vt:lpstr>
      <vt:lpstr>ОГЭ- 2017 Обществознание </vt:lpstr>
      <vt:lpstr>Татар теле  - ОГЭ</vt:lpstr>
      <vt:lpstr> ОГЭ- 2017 ИНФОРМАТИКА </vt:lpstr>
      <vt:lpstr>География -ОГЭ</vt:lpstr>
      <vt:lpstr>ОГЭ   Химия</vt:lpstr>
      <vt:lpstr>Русский язык ЕГЭ</vt:lpstr>
      <vt:lpstr>    История ЕГЭ </vt:lpstr>
      <vt:lpstr>   Информатика и ИКТ </vt:lpstr>
      <vt:lpstr>  Математика базовый уровень  </vt:lpstr>
      <vt:lpstr>Математика</vt:lpstr>
      <vt:lpstr>   Физика  </vt:lpstr>
      <vt:lpstr>Английский язык  </vt:lpstr>
      <vt:lpstr>Обществознание </vt:lpstr>
      <vt:lpstr>Литература ЕГЭ</vt:lpstr>
      <vt:lpstr>Биология ЕГЭ</vt:lpstr>
      <vt:lpstr>Химия ЕГЭ</vt:lpstr>
      <vt:lpstr>География ЕГЭ</vt:lpstr>
      <vt:lpstr>Рейтинг по результатам ЕГЭ</vt:lpstr>
      <vt:lpstr>Рейтинг по результатам ЕГЭ</vt:lpstr>
      <vt:lpstr>Слайд 34</vt:lpstr>
      <vt:lpstr>Слайд 35</vt:lpstr>
      <vt:lpstr>Слайд 36</vt:lpstr>
      <vt:lpstr>СПАСИБО!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Николай</dc:creator>
  <cp:lastModifiedBy>iMac101</cp:lastModifiedBy>
  <cp:revision>679</cp:revision>
  <cp:lastPrinted>2013-09-09T08:13:28Z</cp:lastPrinted>
  <dcterms:created xsi:type="dcterms:W3CDTF">2011-01-19T10:29:57Z</dcterms:created>
  <dcterms:modified xsi:type="dcterms:W3CDTF">2017-09-05T13:52:57Z</dcterms:modified>
</cp:coreProperties>
</file>